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sldIdLst>
    <p:sldId id="284" r:id="rId5"/>
    <p:sldId id="286" r:id="rId6"/>
    <p:sldId id="298" r:id="rId7"/>
    <p:sldId id="297" r:id="rId8"/>
    <p:sldId id="285" r:id="rId9"/>
    <p:sldId id="261" r:id="rId10"/>
    <p:sldId id="299" r:id="rId11"/>
    <p:sldId id="326" r:id="rId12"/>
    <p:sldId id="262" r:id="rId13"/>
    <p:sldId id="300" r:id="rId14"/>
    <p:sldId id="301" r:id="rId15"/>
    <p:sldId id="302" r:id="rId16"/>
    <p:sldId id="303" r:id="rId17"/>
    <p:sldId id="304" r:id="rId18"/>
    <p:sldId id="308" r:id="rId19"/>
    <p:sldId id="309" r:id="rId20"/>
    <p:sldId id="306" r:id="rId21"/>
    <p:sldId id="307" r:id="rId22"/>
    <p:sldId id="310" r:id="rId23"/>
    <p:sldId id="319" r:id="rId24"/>
    <p:sldId id="320" r:id="rId25"/>
    <p:sldId id="321" r:id="rId26"/>
    <p:sldId id="311" r:id="rId27"/>
    <p:sldId id="322" r:id="rId28"/>
    <p:sldId id="323" r:id="rId29"/>
    <p:sldId id="325" r:id="rId30"/>
    <p:sldId id="324" r:id="rId31"/>
    <p:sldId id="314" r:id="rId32"/>
    <p:sldId id="327" r:id="rId33"/>
    <p:sldId id="328" r:id="rId34"/>
    <p:sldId id="315" r:id="rId35"/>
    <p:sldId id="329" r:id="rId36"/>
    <p:sldId id="330" r:id="rId37"/>
    <p:sldId id="313" r:id="rId38"/>
    <p:sldId id="331" r:id="rId39"/>
    <p:sldId id="332" r:id="rId40"/>
    <p:sldId id="312" r:id="rId41"/>
    <p:sldId id="316" r:id="rId42"/>
    <p:sldId id="317" r:id="rId43"/>
    <p:sldId id="333" r:id="rId44"/>
    <p:sldId id="334" r:id="rId45"/>
    <p:sldId id="33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DCE758-8800-4352-AC6E-4CC4B8E931D2}">
          <p14:sldIdLst>
            <p14:sldId id="284"/>
          </p14:sldIdLst>
        </p14:section>
        <p14:section name="Untitled Section" id="{DF326A33-6CEC-4C5B-B987-8B5B477BC3E8}">
          <p14:sldIdLst>
            <p14:sldId id="286"/>
            <p14:sldId id="298"/>
            <p14:sldId id="297"/>
            <p14:sldId id="285"/>
            <p14:sldId id="261"/>
            <p14:sldId id="299"/>
            <p14:sldId id="326"/>
            <p14:sldId id="262"/>
            <p14:sldId id="300"/>
            <p14:sldId id="301"/>
            <p14:sldId id="302"/>
            <p14:sldId id="303"/>
            <p14:sldId id="304"/>
            <p14:sldId id="308"/>
            <p14:sldId id="309"/>
            <p14:sldId id="306"/>
            <p14:sldId id="307"/>
            <p14:sldId id="310"/>
            <p14:sldId id="319"/>
            <p14:sldId id="320"/>
            <p14:sldId id="321"/>
            <p14:sldId id="311"/>
            <p14:sldId id="322"/>
            <p14:sldId id="323"/>
            <p14:sldId id="325"/>
            <p14:sldId id="324"/>
            <p14:sldId id="314"/>
            <p14:sldId id="327"/>
            <p14:sldId id="328"/>
            <p14:sldId id="315"/>
            <p14:sldId id="329"/>
            <p14:sldId id="330"/>
            <p14:sldId id="313"/>
            <p14:sldId id="331"/>
            <p14:sldId id="332"/>
            <p14:sldId id="312"/>
            <p14:sldId id="316"/>
            <p14:sldId id="317"/>
            <p14:sldId id="333"/>
            <p14:sldId id="334"/>
            <p14:sldId id="335"/>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86423" autoAdjust="0"/>
  </p:normalViewPr>
  <p:slideViewPr>
    <p:cSldViewPr snapToGrid="0" snapToObjects="1" showGuides="1">
      <p:cViewPr varScale="1">
        <p:scale>
          <a:sx n="67" d="100"/>
          <a:sy n="67" d="100"/>
        </p:scale>
        <p:origin x="1296" y="67"/>
      </p:cViewPr>
      <p:guideLst>
        <p:guide orient="horz" pos="528"/>
        <p:guide pos="6216"/>
        <p:guide pos="1440"/>
        <p:guide orient="horz" pos="2352"/>
        <p:guide orient="horz" pos="936"/>
        <p:guide pos="3840"/>
        <p:guide orient="horz" pos="3144"/>
      </p:guideLst>
    </p:cSldViewPr>
  </p:slideViewPr>
  <p:outlineViewPr>
    <p:cViewPr>
      <p:scale>
        <a:sx n="33" d="100"/>
        <a:sy n="33" d="100"/>
      </p:scale>
      <p:origin x="0" y="-12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Proposed Method</c:v>
                </c:pt>
              </c:strCache>
            </c:strRef>
          </c:tx>
          <c:spPr>
            <a:solidFill>
              <a:schemeClr val="accent1"/>
            </a:solidFill>
            <a:ln>
              <a:noFill/>
            </a:ln>
            <a:effectLst/>
            <a:sp3d/>
          </c:spPr>
          <c:invertIfNegative val="0"/>
          <c:cat>
            <c:strRef>
              <c:f>Sheet1!$B$1</c:f>
              <c:strCache>
                <c:ptCount val="1"/>
                <c:pt idx="0">
                  <c:v>psnr</c:v>
                </c:pt>
              </c:strCache>
            </c:strRef>
          </c:cat>
          <c:val>
            <c:numRef>
              <c:f>Sheet1!$B$2</c:f>
              <c:numCache>
                <c:formatCode>General</c:formatCode>
                <c:ptCount val="1"/>
                <c:pt idx="0">
                  <c:v>60.91</c:v>
                </c:pt>
              </c:numCache>
            </c:numRef>
          </c:val>
          <c:extLst>
            <c:ext xmlns:c16="http://schemas.microsoft.com/office/drawing/2014/chart" uri="{C3380CC4-5D6E-409C-BE32-E72D297353CC}">
              <c16:uniqueId val="{00000000-F48C-4C26-8443-4EB1F842E8F9}"/>
            </c:ext>
          </c:extLst>
        </c:ser>
        <c:ser>
          <c:idx val="1"/>
          <c:order val="1"/>
          <c:tx>
            <c:strRef>
              <c:f>Sheet1!$A$3</c:f>
              <c:strCache>
                <c:ptCount val="1"/>
                <c:pt idx="0">
                  <c:v>[3]</c:v>
                </c:pt>
              </c:strCache>
            </c:strRef>
          </c:tx>
          <c:spPr>
            <a:solidFill>
              <a:schemeClr val="accent2"/>
            </a:solidFill>
            <a:ln>
              <a:noFill/>
            </a:ln>
            <a:effectLst/>
            <a:sp3d/>
          </c:spPr>
          <c:invertIfNegative val="0"/>
          <c:cat>
            <c:strRef>
              <c:f>Sheet1!$B$1</c:f>
              <c:strCache>
                <c:ptCount val="1"/>
                <c:pt idx="0">
                  <c:v>psnr</c:v>
                </c:pt>
              </c:strCache>
            </c:strRef>
          </c:cat>
          <c:val>
            <c:numRef>
              <c:f>Sheet1!$B$3</c:f>
              <c:numCache>
                <c:formatCode>General</c:formatCode>
                <c:ptCount val="1"/>
                <c:pt idx="0">
                  <c:v>59.5</c:v>
                </c:pt>
              </c:numCache>
            </c:numRef>
          </c:val>
          <c:extLst>
            <c:ext xmlns:c16="http://schemas.microsoft.com/office/drawing/2014/chart" uri="{C3380CC4-5D6E-409C-BE32-E72D297353CC}">
              <c16:uniqueId val="{00000001-F48C-4C26-8443-4EB1F842E8F9}"/>
            </c:ext>
          </c:extLst>
        </c:ser>
        <c:dLbls>
          <c:showLegendKey val="0"/>
          <c:showVal val="0"/>
          <c:showCatName val="0"/>
          <c:showSerName val="0"/>
          <c:showPercent val="0"/>
          <c:showBubbleSize val="0"/>
        </c:dLbls>
        <c:gapWidth val="150"/>
        <c:shape val="box"/>
        <c:axId val="739488560"/>
        <c:axId val="739485680"/>
        <c:axId val="0"/>
      </c:bar3DChart>
      <c:catAx>
        <c:axId val="7394885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485680"/>
        <c:crosses val="autoZero"/>
        <c:auto val="1"/>
        <c:lblAlgn val="ctr"/>
        <c:lblOffset val="100"/>
        <c:noMultiLvlLbl val="0"/>
      </c:catAx>
      <c:valAx>
        <c:axId val="739485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488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Proposed Method</c:v>
                </c:pt>
              </c:strCache>
            </c:strRef>
          </c:tx>
          <c:spPr>
            <a:solidFill>
              <a:schemeClr val="accent1"/>
            </a:solidFill>
            <a:ln>
              <a:noFill/>
            </a:ln>
            <a:effectLst/>
            <a:sp3d/>
          </c:spPr>
          <c:invertIfNegative val="0"/>
          <c:cat>
            <c:strRef>
              <c:f>Sheet1!$B$1:$C$1</c:f>
              <c:strCache>
                <c:ptCount val="2"/>
                <c:pt idx="0">
                  <c:v>psnr</c:v>
                </c:pt>
                <c:pt idx="1">
                  <c:v>mse</c:v>
                </c:pt>
              </c:strCache>
            </c:strRef>
          </c:cat>
          <c:val>
            <c:numRef>
              <c:f>Sheet1!$B$2:$C$2</c:f>
              <c:numCache>
                <c:formatCode>General</c:formatCode>
                <c:ptCount val="2"/>
                <c:pt idx="0">
                  <c:v>60.91</c:v>
                </c:pt>
                <c:pt idx="1">
                  <c:v>5.3999999999999999E-2</c:v>
                </c:pt>
              </c:numCache>
            </c:numRef>
          </c:val>
          <c:extLst>
            <c:ext xmlns:c16="http://schemas.microsoft.com/office/drawing/2014/chart" uri="{C3380CC4-5D6E-409C-BE32-E72D297353CC}">
              <c16:uniqueId val="{00000000-F77E-4BFD-8491-D6B509B73E9B}"/>
            </c:ext>
          </c:extLst>
        </c:ser>
        <c:ser>
          <c:idx val="1"/>
          <c:order val="1"/>
          <c:tx>
            <c:strRef>
              <c:f>Sheet1!$A$3</c:f>
              <c:strCache>
                <c:ptCount val="1"/>
                <c:pt idx="0">
                  <c:v>[8]</c:v>
                </c:pt>
              </c:strCache>
            </c:strRef>
          </c:tx>
          <c:spPr>
            <a:solidFill>
              <a:schemeClr val="accent2"/>
            </a:solidFill>
            <a:ln>
              <a:noFill/>
            </a:ln>
            <a:effectLst/>
            <a:sp3d/>
          </c:spPr>
          <c:invertIfNegative val="0"/>
          <c:cat>
            <c:strRef>
              <c:f>Sheet1!$B$1:$C$1</c:f>
              <c:strCache>
                <c:ptCount val="2"/>
                <c:pt idx="0">
                  <c:v>psnr</c:v>
                </c:pt>
                <c:pt idx="1">
                  <c:v>mse</c:v>
                </c:pt>
              </c:strCache>
            </c:strRef>
          </c:cat>
          <c:val>
            <c:numRef>
              <c:f>Sheet1!$B$3:$C$3</c:f>
              <c:numCache>
                <c:formatCode>General</c:formatCode>
                <c:ptCount val="2"/>
                <c:pt idx="0">
                  <c:v>51.81</c:v>
                </c:pt>
                <c:pt idx="1">
                  <c:v>0.95250000000000001</c:v>
                </c:pt>
              </c:numCache>
            </c:numRef>
          </c:val>
          <c:extLst>
            <c:ext xmlns:c16="http://schemas.microsoft.com/office/drawing/2014/chart" uri="{C3380CC4-5D6E-409C-BE32-E72D297353CC}">
              <c16:uniqueId val="{00000001-F77E-4BFD-8491-D6B509B73E9B}"/>
            </c:ext>
          </c:extLst>
        </c:ser>
        <c:dLbls>
          <c:showLegendKey val="0"/>
          <c:showVal val="0"/>
          <c:showCatName val="0"/>
          <c:showSerName val="0"/>
          <c:showPercent val="0"/>
          <c:showBubbleSize val="0"/>
        </c:dLbls>
        <c:gapWidth val="150"/>
        <c:shape val="box"/>
        <c:axId val="747040608"/>
        <c:axId val="747041088"/>
        <c:axId val="0"/>
      </c:bar3DChart>
      <c:catAx>
        <c:axId val="747040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041088"/>
        <c:crosses val="autoZero"/>
        <c:auto val="1"/>
        <c:lblAlgn val="ctr"/>
        <c:lblOffset val="100"/>
        <c:noMultiLvlLbl val="0"/>
      </c:catAx>
      <c:valAx>
        <c:axId val="747041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04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2D94B-BD2A-4004-B362-954C498F428E}" type="doc">
      <dgm:prSet loTypeId="urn:microsoft.com/office/officeart/2011/layout/HexagonRadial" loCatId="cycle" qsTypeId="urn:microsoft.com/office/officeart/2005/8/quickstyle/3d9" qsCatId="3D" csTypeId="urn:microsoft.com/office/officeart/2005/8/colors/accent0_3" csCatId="mainScheme" phldr="1"/>
      <dgm:spPr/>
      <dgm:t>
        <a:bodyPr/>
        <a:lstStyle/>
        <a:p>
          <a:endParaRPr lang="en-IN"/>
        </a:p>
      </dgm:t>
    </dgm:pt>
    <dgm:pt modelId="{18E909BA-FC4A-4027-BC6C-A84BDEB2238A}">
      <dgm:prSet phldrT="[Text]" custT="1"/>
      <dgm:spPr/>
      <dgm:t>
        <a:bodyPr/>
        <a:lstStyle/>
        <a:p>
          <a:r>
            <a:rPr lang="en-US" sz="2000" b="0" dirty="0">
              <a:latin typeface="+mn-lt"/>
            </a:rPr>
            <a:t>Steganography</a:t>
          </a:r>
          <a:endParaRPr lang="en-IN" sz="2000" b="0" dirty="0">
            <a:latin typeface="+mn-lt"/>
          </a:endParaRPr>
        </a:p>
      </dgm:t>
    </dgm:pt>
    <dgm:pt modelId="{F4712134-8E88-4EF2-85D8-BBAFADAEEF30}" type="parTrans" cxnId="{3065C2CE-0962-42E0-9A10-A5DAB9A3B904}">
      <dgm:prSet/>
      <dgm:spPr/>
      <dgm:t>
        <a:bodyPr/>
        <a:lstStyle/>
        <a:p>
          <a:endParaRPr lang="en-IN"/>
        </a:p>
      </dgm:t>
    </dgm:pt>
    <dgm:pt modelId="{61C28E77-8862-44BC-A548-3545CAF5036B}" type="sibTrans" cxnId="{3065C2CE-0962-42E0-9A10-A5DAB9A3B904}">
      <dgm:prSet/>
      <dgm:spPr/>
      <dgm:t>
        <a:bodyPr/>
        <a:lstStyle/>
        <a:p>
          <a:endParaRPr lang="en-IN"/>
        </a:p>
      </dgm:t>
    </dgm:pt>
    <dgm:pt modelId="{2E6E53BF-D5A4-42FB-A5AF-CD15021E7A2F}">
      <dgm:prSet phldrT="[Text]"/>
      <dgm:spPr/>
      <dgm:t>
        <a:bodyPr/>
        <a:lstStyle/>
        <a:p>
          <a:r>
            <a:rPr lang="en-IN" b="1" i="0" dirty="0"/>
            <a:t>Secure Communication</a:t>
          </a:r>
          <a:endParaRPr lang="en-IN" dirty="0"/>
        </a:p>
      </dgm:t>
    </dgm:pt>
    <dgm:pt modelId="{C4B78603-DD13-448B-BC10-225F01E544B7}" type="parTrans" cxnId="{F3D12B67-81CB-4B2B-A674-C61B74E9D298}">
      <dgm:prSet/>
      <dgm:spPr/>
      <dgm:t>
        <a:bodyPr/>
        <a:lstStyle/>
        <a:p>
          <a:endParaRPr lang="en-IN"/>
        </a:p>
      </dgm:t>
    </dgm:pt>
    <dgm:pt modelId="{53F9E715-7C88-4EE6-9082-714BE47FE59F}" type="sibTrans" cxnId="{F3D12B67-81CB-4B2B-A674-C61B74E9D298}">
      <dgm:prSet/>
      <dgm:spPr/>
      <dgm:t>
        <a:bodyPr/>
        <a:lstStyle/>
        <a:p>
          <a:endParaRPr lang="en-IN"/>
        </a:p>
      </dgm:t>
    </dgm:pt>
    <dgm:pt modelId="{D0D64B5B-65BF-4FF4-ABF7-206234E96F4E}">
      <dgm:prSet phldrT="[Text]"/>
      <dgm:spPr/>
      <dgm:t>
        <a:bodyPr/>
        <a:lstStyle/>
        <a:p>
          <a:r>
            <a:rPr lang="en-IN" b="1" i="0" dirty="0"/>
            <a:t>Digital Watermarking</a:t>
          </a:r>
          <a:endParaRPr lang="en-IN" dirty="0"/>
        </a:p>
      </dgm:t>
    </dgm:pt>
    <dgm:pt modelId="{F044E767-3251-4CBA-BEF4-912119FAB6B2}" type="parTrans" cxnId="{BEC17249-ADFA-4BFF-B579-9FDFE96DEC44}">
      <dgm:prSet/>
      <dgm:spPr/>
      <dgm:t>
        <a:bodyPr/>
        <a:lstStyle/>
        <a:p>
          <a:endParaRPr lang="en-IN"/>
        </a:p>
      </dgm:t>
    </dgm:pt>
    <dgm:pt modelId="{FCDDCD55-7B7A-4A9A-BAD1-58BF5376D43D}" type="sibTrans" cxnId="{BEC17249-ADFA-4BFF-B579-9FDFE96DEC44}">
      <dgm:prSet/>
      <dgm:spPr/>
      <dgm:t>
        <a:bodyPr/>
        <a:lstStyle/>
        <a:p>
          <a:endParaRPr lang="en-IN"/>
        </a:p>
      </dgm:t>
    </dgm:pt>
    <dgm:pt modelId="{DDA84166-44A8-448F-83F5-1F7C6765A1F9}">
      <dgm:prSet phldrT="[Text]"/>
      <dgm:spPr/>
      <dgm:t>
        <a:bodyPr/>
        <a:lstStyle/>
        <a:p>
          <a:r>
            <a:rPr lang="en-IN" b="1" i="0" dirty="0"/>
            <a:t>Cybersecurity</a:t>
          </a:r>
          <a:endParaRPr lang="en-IN" dirty="0"/>
        </a:p>
      </dgm:t>
    </dgm:pt>
    <dgm:pt modelId="{3F05A0E7-03CA-4C94-A213-02E7DD04CB34}" type="parTrans" cxnId="{DA163D6F-7068-4242-A41A-8C456D3348FC}">
      <dgm:prSet/>
      <dgm:spPr/>
      <dgm:t>
        <a:bodyPr/>
        <a:lstStyle/>
        <a:p>
          <a:endParaRPr lang="en-IN"/>
        </a:p>
      </dgm:t>
    </dgm:pt>
    <dgm:pt modelId="{6E164CF5-903C-4C39-8906-2E260463C96D}" type="sibTrans" cxnId="{DA163D6F-7068-4242-A41A-8C456D3348FC}">
      <dgm:prSet/>
      <dgm:spPr/>
      <dgm:t>
        <a:bodyPr/>
        <a:lstStyle/>
        <a:p>
          <a:endParaRPr lang="en-IN"/>
        </a:p>
      </dgm:t>
    </dgm:pt>
    <dgm:pt modelId="{9951263B-86BE-43F5-825A-1A5D02DB43BB}">
      <dgm:prSet phldrT="[Text]"/>
      <dgm:spPr/>
      <dgm:t>
        <a:bodyPr/>
        <a:lstStyle/>
        <a:p>
          <a:r>
            <a:rPr lang="en-IN" b="1" i="0" dirty="0"/>
            <a:t>Covert Operations and Espionage</a:t>
          </a:r>
          <a:endParaRPr lang="en-IN" dirty="0"/>
        </a:p>
      </dgm:t>
    </dgm:pt>
    <dgm:pt modelId="{76D3F471-B78C-4089-8B6F-F377D7BFBE79}" type="parTrans" cxnId="{1142094C-EBFA-4024-A4C8-E36AC4D9FE00}">
      <dgm:prSet/>
      <dgm:spPr/>
      <dgm:t>
        <a:bodyPr/>
        <a:lstStyle/>
        <a:p>
          <a:endParaRPr lang="en-IN"/>
        </a:p>
      </dgm:t>
    </dgm:pt>
    <dgm:pt modelId="{55D5F133-6A11-4784-A96E-CD0E27374E71}" type="sibTrans" cxnId="{1142094C-EBFA-4024-A4C8-E36AC4D9FE00}">
      <dgm:prSet/>
      <dgm:spPr/>
      <dgm:t>
        <a:bodyPr/>
        <a:lstStyle/>
        <a:p>
          <a:endParaRPr lang="en-IN"/>
        </a:p>
      </dgm:t>
    </dgm:pt>
    <dgm:pt modelId="{7C0F69E9-502A-471F-83D3-AA1FB2406A2C}">
      <dgm:prSet phldrT="[Text]"/>
      <dgm:spPr/>
      <dgm:t>
        <a:bodyPr/>
        <a:lstStyle/>
        <a:p>
          <a:r>
            <a:rPr lang="en-IN" b="1" i="0" dirty="0"/>
            <a:t>Anti-Censorship and Privacy Protection</a:t>
          </a:r>
          <a:endParaRPr lang="en-IN" dirty="0"/>
        </a:p>
      </dgm:t>
    </dgm:pt>
    <dgm:pt modelId="{4BC25199-9123-43DE-B3B2-A0CD1324BE4D}" type="parTrans" cxnId="{7489FA5E-3FE4-4534-A619-4F184D596107}">
      <dgm:prSet/>
      <dgm:spPr/>
      <dgm:t>
        <a:bodyPr/>
        <a:lstStyle/>
        <a:p>
          <a:endParaRPr lang="en-IN"/>
        </a:p>
      </dgm:t>
    </dgm:pt>
    <dgm:pt modelId="{AD87697E-D3DF-4BA1-8C7C-FDC2D6A73DA5}" type="sibTrans" cxnId="{7489FA5E-3FE4-4534-A619-4F184D596107}">
      <dgm:prSet/>
      <dgm:spPr/>
      <dgm:t>
        <a:bodyPr/>
        <a:lstStyle/>
        <a:p>
          <a:endParaRPr lang="en-IN"/>
        </a:p>
      </dgm:t>
    </dgm:pt>
    <dgm:pt modelId="{4B369F5E-EB7E-414A-8A9D-F92D171F0421}">
      <dgm:prSet phldrT="[Text]"/>
      <dgm:spPr/>
      <dgm:t>
        <a:bodyPr/>
        <a:lstStyle/>
        <a:p>
          <a:r>
            <a:rPr lang="en-IN" b="1" i="0" dirty="0"/>
            <a:t>Data Exfiltration Prevention</a:t>
          </a:r>
          <a:endParaRPr lang="en-IN" dirty="0"/>
        </a:p>
      </dgm:t>
    </dgm:pt>
    <dgm:pt modelId="{C80BFD3E-B7C0-482A-9DFC-020A19684229}" type="parTrans" cxnId="{18961A67-A581-4E65-ACD7-FCE44B0A6A37}">
      <dgm:prSet/>
      <dgm:spPr/>
      <dgm:t>
        <a:bodyPr/>
        <a:lstStyle/>
        <a:p>
          <a:endParaRPr lang="en-IN"/>
        </a:p>
      </dgm:t>
    </dgm:pt>
    <dgm:pt modelId="{DB0FD725-6BBF-4A34-A779-E21ABA76519D}" type="sibTrans" cxnId="{18961A67-A581-4E65-ACD7-FCE44B0A6A37}">
      <dgm:prSet/>
      <dgm:spPr/>
      <dgm:t>
        <a:bodyPr/>
        <a:lstStyle/>
        <a:p>
          <a:endParaRPr lang="en-IN"/>
        </a:p>
      </dgm:t>
    </dgm:pt>
    <dgm:pt modelId="{BF38789E-E89E-4B5E-8AFF-5A23AC0B571B}" type="pres">
      <dgm:prSet presAssocID="{8D72D94B-BD2A-4004-B362-954C498F428E}" presName="Name0" presStyleCnt="0">
        <dgm:presLayoutVars>
          <dgm:chMax val="1"/>
          <dgm:chPref val="1"/>
          <dgm:dir/>
          <dgm:animOne val="branch"/>
          <dgm:animLvl val="lvl"/>
        </dgm:presLayoutVars>
      </dgm:prSet>
      <dgm:spPr/>
    </dgm:pt>
    <dgm:pt modelId="{31E28A53-EA9B-42FF-9411-E0F16F2C5966}" type="pres">
      <dgm:prSet presAssocID="{18E909BA-FC4A-4027-BC6C-A84BDEB2238A}" presName="Parent" presStyleLbl="node0" presStyleIdx="0" presStyleCnt="1">
        <dgm:presLayoutVars>
          <dgm:chMax val="6"/>
          <dgm:chPref val="6"/>
        </dgm:presLayoutVars>
      </dgm:prSet>
      <dgm:spPr/>
    </dgm:pt>
    <dgm:pt modelId="{6D58AD72-7BA9-4C81-972B-3536DA930D49}" type="pres">
      <dgm:prSet presAssocID="{2E6E53BF-D5A4-42FB-A5AF-CD15021E7A2F}" presName="Accent1" presStyleCnt="0"/>
      <dgm:spPr/>
    </dgm:pt>
    <dgm:pt modelId="{7010D94B-7934-4486-98EF-CF450A674F5B}" type="pres">
      <dgm:prSet presAssocID="{2E6E53BF-D5A4-42FB-A5AF-CD15021E7A2F}" presName="Accent" presStyleLbl="bgShp" presStyleIdx="0" presStyleCnt="6"/>
      <dgm:spPr/>
    </dgm:pt>
    <dgm:pt modelId="{A3ED2272-05B2-4D6F-8458-F734971BE5CC}" type="pres">
      <dgm:prSet presAssocID="{2E6E53BF-D5A4-42FB-A5AF-CD15021E7A2F}" presName="Child1" presStyleLbl="node1" presStyleIdx="0" presStyleCnt="6">
        <dgm:presLayoutVars>
          <dgm:chMax val="0"/>
          <dgm:chPref val="0"/>
          <dgm:bulletEnabled val="1"/>
        </dgm:presLayoutVars>
      </dgm:prSet>
      <dgm:spPr/>
    </dgm:pt>
    <dgm:pt modelId="{475D0183-1584-40AF-87D5-6AC621CF2CF1}" type="pres">
      <dgm:prSet presAssocID="{D0D64B5B-65BF-4FF4-ABF7-206234E96F4E}" presName="Accent2" presStyleCnt="0"/>
      <dgm:spPr/>
    </dgm:pt>
    <dgm:pt modelId="{A5D9A5AB-B659-4CE2-9B78-39F9FD9B32EE}" type="pres">
      <dgm:prSet presAssocID="{D0D64B5B-65BF-4FF4-ABF7-206234E96F4E}" presName="Accent" presStyleLbl="bgShp" presStyleIdx="1" presStyleCnt="6"/>
      <dgm:spPr/>
    </dgm:pt>
    <dgm:pt modelId="{234AE928-30C6-4DA0-BD08-6676CC62D2CE}" type="pres">
      <dgm:prSet presAssocID="{D0D64B5B-65BF-4FF4-ABF7-206234E96F4E}" presName="Child2" presStyleLbl="node1" presStyleIdx="1" presStyleCnt="6">
        <dgm:presLayoutVars>
          <dgm:chMax val="0"/>
          <dgm:chPref val="0"/>
          <dgm:bulletEnabled val="1"/>
        </dgm:presLayoutVars>
      </dgm:prSet>
      <dgm:spPr/>
    </dgm:pt>
    <dgm:pt modelId="{319DAD4E-ACC9-4557-8D1A-A2A79EE8FEF7}" type="pres">
      <dgm:prSet presAssocID="{DDA84166-44A8-448F-83F5-1F7C6765A1F9}" presName="Accent3" presStyleCnt="0"/>
      <dgm:spPr/>
    </dgm:pt>
    <dgm:pt modelId="{CAC43CCC-268E-49A2-801C-51E896925418}" type="pres">
      <dgm:prSet presAssocID="{DDA84166-44A8-448F-83F5-1F7C6765A1F9}" presName="Accent" presStyleLbl="bgShp" presStyleIdx="2" presStyleCnt="6"/>
      <dgm:spPr/>
    </dgm:pt>
    <dgm:pt modelId="{D388661F-BC4A-444E-9827-A62CA2C496C5}" type="pres">
      <dgm:prSet presAssocID="{DDA84166-44A8-448F-83F5-1F7C6765A1F9}" presName="Child3" presStyleLbl="node1" presStyleIdx="2" presStyleCnt="6">
        <dgm:presLayoutVars>
          <dgm:chMax val="0"/>
          <dgm:chPref val="0"/>
          <dgm:bulletEnabled val="1"/>
        </dgm:presLayoutVars>
      </dgm:prSet>
      <dgm:spPr/>
    </dgm:pt>
    <dgm:pt modelId="{313C94BD-7074-45B7-B85D-0453B1CC3F34}" type="pres">
      <dgm:prSet presAssocID="{9951263B-86BE-43F5-825A-1A5D02DB43BB}" presName="Accent4" presStyleCnt="0"/>
      <dgm:spPr/>
    </dgm:pt>
    <dgm:pt modelId="{4C6C915B-8D07-41AA-9A59-8FDD13B5D993}" type="pres">
      <dgm:prSet presAssocID="{9951263B-86BE-43F5-825A-1A5D02DB43BB}" presName="Accent" presStyleLbl="bgShp" presStyleIdx="3" presStyleCnt="6"/>
      <dgm:spPr/>
    </dgm:pt>
    <dgm:pt modelId="{32B59071-299C-4FC2-A6AE-94DC25586FAB}" type="pres">
      <dgm:prSet presAssocID="{9951263B-86BE-43F5-825A-1A5D02DB43BB}" presName="Child4" presStyleLbl="node1" presStyleIdx="3" presStyleCnt="6">
        <dgm:presLayoutVars>
          <dgm:chMax val="0"/>
          <dgm:chPref val="0"/>
          <dgm:bulletEnabled val="1"/>
        </dgm:presLayoutVars>
      </dgm:prSet>
      <dgm:spPr/>
    </dgm:pt>
    <dgm:pt modelId="{266510F6-BA51-4CD4-8772-DB81E7679435}" type="pres">
      <dgm:prSet presAssocID="{7C0F69E9-502A-471F-83D3-AA1FB2406A2C}" presName="Accent5" presStyleCnt="0"/>
      <dgm:spPr/>
    </dgm:pt>
    <dgm:pt modelId="{A9B483E1-68CC-4124-90C9-2C318907DB03}" type="pres">
      <dgm:prSet presAssocID="{7C0F69E9-502A-471F-83D3-AA1FB2406A2C}" presName="Accent" presStyleLbl="bgShp" presStyleIdx="4" presStyleCnt="6"/>
      <dgm:spPr/>
    </dgm:pt>
    <dgm:pt modelId="{266C309F-BABE-477E-AC94-2009BA1E012F}" type="pres">
      <dgm:prSet presAssocID="{7C0F69E9-502A-471F-83D3-AA1FB2406A2C}" presName="Child5" presStyleLbl="node1" presStyleIdx="4" presStyleCnt="6">
        <dgm:presLayoutVars>
          <dgm:chMax val="0"/>
          <dgm:chPref val="0"/>
          <dgm:bulletEnabled val="1"/>
        </dgm:presLayoutVars>
      </dgm:prSet>
      <dgm:spPr/>
    </dgm:pt>
    <dgm:pt modelId="{D6081293-6882-4112-BB5E-D5D7B8CC4544}" type="pres">
      <dgm:prSet presAssocID="{4B369F5E-EB7E-414A-8A9D-F92D171F0421}" presName="Accent6" presStyleCnt="0"/>
      <dgm:spPr/>
    </dgm:pt>
    <dgm:pt modelId="{C6AEA2E0-20B2-43FE-85B9-5B1EC6B2BDF1}" type="pres">
      <dgm:prSet presAssocID="{4B369F5E-EB7E-414A-8A9D-F92D171F0421}" presName="Accent" presStyleLbl="bgShp" presStyleIdx="5" presStyleCnt="6"/>
      <dgm:spPr/>
    </dgm:pt>
    <dgm:pt modelId="{0D2411E4-53DD-406C-BF9A-50C9522E12B4}" type="pres">
      <dgm:prSet presAssocID="{4B369F5E-EB7E-414A-8A9D-F92D171F0421}" presName="Child6" presStyleLbl="node1" presStyleIdx="5" presStyleCnt="6">
        <dgm:presLayoutVars>
          <dgm:chMax val="0"/>
          <dgm:chPref val="0"/>
          <dgm:bulletEnabled val="1"/>
        </dgm:presLayoutVars>
      </dgm:prSet>
      <dgm:spPr/>
    </dgm:pt>
  </dgm:ptLst>
  <dgm:cxnLst>
    <dgm:cxn modelId="{7489FA5E-3FE4-4534-A619-4F184D596107}" srcId="{18E909BA-FC4A-4027-BC6C-A84BDEB2238A}" destId="{7C0F69E9-502A-471F-83D3-AA1FB2406A2C}" srcOrd="4" destOrd="0" parTransId="{4BC25199-9123-43DE-B3B2-A0CD1324BE4D}" sibTransId="{AD87697E-D3DF-4BA1-8C7C-FDC2D6A73DA5}"/>
    <dgm:cxn modelId="{A2FF5560-5450-4598-A36B-DAB47D06655E}" type="presOf" srcId="{8D72D94B-BD2A-4004-B362-954C498F428E}" destId="{BF38789E-E89E-4B5E-8AFF-5A23AC0B571B}" srcOrd="0" destOrd="0" presId="urn:microsoft.com/office/officeart/2011/layout/HexagonRadial"/>
    <dgm:cxn modelId="{18961A67-A581-4E65-ACD7-FCE44B0A6A37}" srcId="{18E909BA-FC4A-4027-BC6C-A84BDEB2238A}" destId="{4B369F5E-EB7E-414A-8A9D-F92D171F0421}" srcOrd="5" destOrd="0" parTransId="{C80BFD3E-B7C0-482A-9DFC-020A19684229}" sibTransId="{DB0FD725-6BBF-4A34-A779-E21ABA76519D}"/>
    <dgm:cxn modelId="{F3D12B67-81CB-4B2B-A674-C61B74E9D298}" srcId="{18E909BA-FC4A-4027-BC6C-A84BDEB2238A}" destId="{2E6E53BF-D5A4-42FB-A5AF-CD15021E7A2F}" srcOrd="0" destOrd="0" parTransId="{C4B78603-DD13-448B-BC10-225F01E544B7}" sibTransId="{53F9E715-7C88-4EE6-9082-714BE47FE59F}"/>
    <dgm:cxn modelId="{BEC17249-ADFA-4BFF-B579-9FDFE96DEC44}" srcId="{18E909BA-FC4A-4027-BC6C-A84BDEB2238A}" destId="{D0D64B5B-65BF-4FF4-ABF7-206234E96F4E}" srcOrd="1" destOrd="0" parTransId="{F044E767-3251-4CBA-BEF4-912119FAB6B2}" sibTransId="{FCDDCD55-7B7A-4A9A-BAD1-58BF5376D43D}"/>
    <dgm:cxn modelId="{1142094C-EBFA-4024-A4C8-E36AC4D9FE00}" srcId="{18E909BA-FC4A-4027-BC6C-A84BDEB2238A}" destId="{9951263B-86BE-43F5-825A-1A5D02DB43BB}" srcOrd="3" destOrd="0" parTransId="{76D3F471-B78C-4089-8B6F-F377D7BFBE79}" sibTransId="{55D5F133-6A11-4784-A96E-CD0E27374E71}"/>
    <dgm:cxn modelId="{DA163D6F-7068-4242-A41A-8C456D3348FC}" srcId="{18E909BA-FC4A-4027-BC6C-A84BDEB2238A}" destId="{DDA84166-44A8-448F-83F5-1F7C6765A1F9}" srcOrd="2" destOrd="0" parTransId="{3F05A0E7-03CA-4C94-A213-02E7DD04CB34}" sibTransId="{6E164CF5-903C-4C39-8906-2E260463C96D}"/>
    <dgm:cxn modelId="{D81FA350-1DB1-45DF-9D56-F6F32686E0DE}" type="presOf" srcId="{DDA84166-44A8-448F-83F5-1F7C6765A1F9}" destId="{D388661F-BC4A-444E-9827-A62CA2C496C5}" srcOrd="0" destOrd="0" presId="urn:microsoft.com/office/officeart/2011/layout/HexagonRadial"/>
    <dgm:cxn modelId="{E6ED5C77-A777-4506-85B4-80E3871225A8}" type="presOf" srcId="{D0D64B5B-65BF-4FF4-ABF7-206234E96F4E}" destId="{234AE928-30C6-4DA0-BD08-6676CC62D2CE}" srcOrd="0" destOrd="0" presId="urn:microsoft.com/office/officeart/2011/layout/HexagonRadial"/>
    <dgm:cxn modelId="{295C7E58-B67A-4350-8E67-686A51C4F058}" type="presOf" srcId="{9951263B-86BE-43F5-825A-1A5D02DB43BB}" destId="{32B59071-299C-4FC2-A6AE-94DC25586FAB}" srcOrd="0" destOrd="0" presId="urn:microsoft.com/office/officeart/2011/layout/HexagonRadial"/>
    <dgm:cxn modelId="{F6577D9E-9FA1-42C8-9ED6-B911CA648BD8}" type="presOf" srcId="{2E6E53BF-D5A4-42FB-A5AF-CD15021E7A2F}" destId="{A3ED2272-05B2-4D6F-8458-F734971BE5CC}" srcOrd="0" destOrd="0" presId="urn:microsoft.com/office/officeart/2011/layout/HexagonRadial"/>
    <dgm:cxn modelId="{C35C39A8-1748-47E3-B9D3-9BECF1E01CA2}" type="presOf" srcId="{7C0F69E9-502A-471F-83D3-AA1FB2406A2C}" destId="{266C309F-BABE-477E-AC94-2009BA1E012F}" srcOrd="0" destOrd="0" presId="urn:microsoft.com/office/officeart/2011/layout/HexagonRadial"/>
    <dgm:cxn modelId="{77D04CC3-0824-4174-BE7D-57AF096810D7}" type="presOf" srcId="{4B369F5E-EB7E-414A-8A9D-F92D171F0421}" destId="{0D2411E4-53DD-406C-BF9A-50C9522E12B4}" srcOrd="0" destOrd="0" presId="urn:microsoft.com/office/officeart/2011/layout/HexagonRadial"/>
    <dgm:cxn modelId="{3065C2CE-0962-42E0-9A10-A5DAB9A3B904}" srcId="{8D72D94B-BD2A-4004-B362-954C498F428E}" destId="{18E909BA-FC4A-4027-BC6C-A84BDEB2238A}" srcOrd="0" destOrd="0" parTransId="{F4712134-8E88-4EF2-85D8-BBAFADAEEF30}" sibTransId="{61C28E77-8862-44BC-A548-3545CAF5036B}"/>
    <dgm:cxn modelId="{2FE272EA-5920-4D4C-9ED7-EA8ACEF21B2F}" type="presOf" srcId="{18E909BA-FC4A-4027-BC6C-A84BDEB2238A}" destId="{31E28A53-EA9B-42FF-9411-E0F16F2C5966}" srcOrd="0" destOrd="0" presId="urn:microsoft.com/office/officeart/2011/layout/HexagonRadial"/>
    <dgm:cxn modelId="{E2CC0A35-3707-44EF-A6B7-3D0E3756BEE1}" type="presParOf" srcId="{BF38789E-E89E-4B5E-8AFF-5A23AC0B571B}" destId="{31E28A53-EA9B-42FF-9411-E0F16F2C5966}" srcOrd="0" destOrd="0" presId="urn:microsoft.com/office/officeart/2011/layout/HexagonRadial"/>
    <dgm:cxn modelId="{DAFF9F96-9946-4BB2-B0C0-81EF1B07AEEB}" type="presParOf" srcId="{BF38789E-E89E-4B5E-8AFF-5A23AC0B571B}" destId="{6D58AD72-7BA9-4C81-972B-3536DA930D49}" srcOrd="1" destOrd="0" presId="urn:microsoft.com/office/officeart/2011/layout/HexagonRadial"/>
    <dgm:cxn modelId="{710CE9A0-D509-4213-B2AF-D4D40A2DE0A5}" type="presParOf" srcId="{6D58AD72-7BA9-4C81-972B-3536DA930D49}" destId="{7010D94B-7934-4486-98EF-CF450A674F5B}" srcOrd="0" destOrd="0" presId="urn:microsoft.com/office/officeart/2011/layout/HexagonRadial"/>
    <dgm:cxn modelId="{F884CC50-DB65-4ECA-9D49-36BB0F963A36}" type="presParOf" srcId="{BF38789E-E89E-4B5E-8AFF-5A23AC0B571B}" destId="{A3ED2272-05B2-4D6F-8458-F734971BE5CC}" srcOrd="2" destOrd="0" presId="urn:microsoft.com/office/officeart/2011/layout/HexagonRadial"/>
    <dgm:cxn modelId="{78AE913C-C7E1-4C4F-85C1-DCF9E403113C}" type="presParOf" srcId="{BF38789E-E89E-4B5E-8AFF-5A23AC0B571B}" destId="{475D0183-1584-40AF-87D5-6AC621CF2CF1}" srcOrd="3" destOrd="0" presId="urn:microsoft.com/office/officeart/2011/layout/HexagonRadial"/>
    <dgm:cxn modelId="{ECCAB5EC-FBB0-4D54-85AB-509A46116085}" type="presParOf" srcId="{475D0183-1584-40AF-87D5-6AC621CF2CF1}" destId="{A5D9A5AB-B659-4CE2-9B78-39F9FD9B32EE}" srcOrd="0" destOrd="0" presId="urn:microsoft.com/office/officeart/2011/layout/HexagonRadial"/>
    <dgm:cxn modelId="{9F14929D-507B-481B-9454-F6FBB0A5D109}" type="presParOf" srcId="{BF38789E-E89E-4B5E-8AFF-5A23AC0B571B}" destId="{234AE928-30C6-4DA0-BD08-6676CC62D2CE}" srcOrd="4" destOrd="0" presId="urn:microsoft.com/office/officeart/2011/layout/HexagonRadial"/>
    <dgm:cxn modelId="{92A076CD-7EB3-4D9C-BE26-9C2155614245}" type="presParOf" srcId="{BF38789E-E89E-4B5E-8AFF-5A23AC0B571B}" destId="{319DAD4E-ACC9-4557-8D1A-A2A79EE8FEF7}" srcOrd="5" destOrd="0" presId="urn:microsoft.com/office/officeart/2011/layout/HexagonRadial"/>
    <dgm:cxn modelId="{88D94D8A-C01D-4C7E-AE9D-ADCEE80C7C98}" type="presParOf" srcId="{319DAD4E-ACC9-4557-8D1A-A2A79EE8FEF7}" destId="{CAC43CCC-268E-49A2-801C-51E896925418}" srcOrd="0" destOrd="0" presId="urn:microsoft.com/office/officeart/2011/layout/HexagonRadial"/>
    <dgm:cxn modelId="{85F9D41F-313D-4442-BBD5-89A1C1212831}" type="presParOf" srcId="{BF38789E-E89E-4B5E-8AFF-5A23AC0B571B}" destId="{D388661F-BC4A-444E-9827-A62CA2C496C5}" srcOrd="6" destOrd="0" presId="urn:microsoft.com/office/officeart/2011/layout/HexagonRadial"/>
    <dgm:cxn modelId="{52D520B5-3596-4204-A900-AC1CA203A60F}" type="presParOf" srcId="{BF38789E-E89E-4B5E-8AFF-5A23AC0B571B}" destId="{313C94BD-7074-45B7-B85D-0453B1CC3F34}" srcOrd="7" destOrd="0" presId="urn:microsoft.com/office/officeart/2011/layout/HexagonRadial"/>
    <dgm:cxn modelId="{44E07147-1E03-41FE-BE2E-CEC43DDE3D6D}" type="presParOf" srcId="{313C94BD-7074-45B7-B85D-0453B1CC3F34}" destId="{4C6C915B-8D07-41AA-9A59-8FDD13B5D993}" srcOrd="0" destOrd="0" presId="urn:microsoft.com/office/officeart/2011/layout/HexagonRadial"/>
    <dgm:cxn modelId="{F6B39EDE-9F93-4ADD-BE39-43BBAB902E4A}" type="presParOf" srcId="{BF38789E-E89E-4B5E-8AFF-5A23AC0B571B}" destId="{32B59071-299C-4FC2-A6AE-94DC25586FAB}" srcOrd="8" destOrd="0" presId="urn:microsoft.com/office/officeart/2011/layout/HexagonRadial"/>
    <dgm:cxn modelId="{B13831D5-6327-4EAC-A7B0-2D5D814FB43A}" type="presParOf" srcId="{BF38789E-E89E-4B5E-8AFF-5A23AC0B571B}" destId="{266510F6-BA51-4CD4-8772-DB81E7679435}" srcOrd="9" destOrd="0" presId="urn:microsoft.com/office/officeart/2011/layout/HexagonRadial"/>
    <dgm:cxn modelId="{1378B639-C17C-4165-B49A-2CE2868AF390}" type="presParOf" srcId="{266510F6-BA51-4CD4-8772-DB81E7679435}" destId="{A9B483E1-68CC-4124-90C9-2C318907DB03}" srcOrd="0" destOrd="0" presId="urn:microsoft.com/office/officeart/2011/layout/HexagonRadial"/>
    <dgm:cxn modelId="{59F4C37E-5F44-432D-86AB-F8F64578D5FB}" type="presParOf" srcId="{BF38789E-E89E-4B5E-8AFF-5A23AC0B571B}" destId="{266C309F-BABE-477E-AC94-2009BA1E012F}" srcOrd="10" destOrd="0" presId="urn:microsoft.com/office/officeart/2011/layout/HexagonRadial"/>
    <dgm:cxn modelId="{40982C8F-654A-4C48-9EC2-3AB2909DA79E}" type="presParOf" srcId="{BF38789E-E89E-4B5E-8AFF-5A23AC0B571B}" destId="{D6081293-6882-4112-BB5E-D5D7B8CC4544}" srcOrd="11" destOrd="0" presId="urn:microsoft.com/office/officeart/2011/layout/HexagonRadial"/>
    <dgm:cxn modelId="{40AB2FCC-BE70-441E-B3A8-404D46977470}" type="presParOf" srcId="{D6081293-6882-4112-BB5E-D5D7B8CC4544}" destId="{C6AEA2E0-20B2-43FE-85B9-5B1EC6B2BDF1}" srcOrd="0" destOrd="0" presId="urn:microsoft.com/office/officeart/2011/layout/HexagonRadial"/>
    <dgm:cxn modelId="{39BE9D03-CF66-4702-88C6-C9F99EFDF26B}" type="presParOf" srcId="{BF38789E-E89E-4B5E-8AFF-5A23AC0B571B}" destId="{0D2411E4-53DD-406C-BF9A-50C9522E12B4}"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2D94B-BD2A-4004-B362-954C498F428E}" type="doc">
      <dgm:prSet loTypeId="urn:microsoft.com/office/officeart/2011/layout/HexagonRadial" loCatId="cycle" qsTypeId="urn:microsoft.com/office/officeart/2005/8/quickstyle/3d9" qsCatId="3D" csTypeId="urn:microsoft.com/office/officeart/2005/8/colors/accent0_3" csCatId="mainScheme" phldr="1"/>
      <dgm:spPr/>
      <dgm:t>
        <a:bodyPr/>
        <a:lstStyle/>
        <a:p>
          <a:endParaRPr lang="en-IN"/>
        </a:p>
      </dgm:t>
    </dgm:pt>
    <dgm:pt modelId="{18E909BA-FC4A-4027-BC6C-A84BDEB2238A}">
      <dgm:prSet phldrT="[Text]" custT="1"/>
      <dgm:spPr/>
      <dgm:t>
        <a:bodyPr/>
        <a:lstStyle/>
        <a:p>
          <a:r>
            <a:rPr lang="en-US" sz="2000" b="0" dirty="0">
              <a:latin typeface="+mn-lt"/>
            </a:rPr>
            <a:t>Steganography in medical domain</a:t>
          </a:r>
        </a:p>
        <a:p>
          <a:endParaRPr lang="en-IN" sz="2000" b="0" dirty="0">
            <a:latin typeface="+mn-lt"/>
          </a:endParaRPr>
        </a:p>
      </dgm:t>
    </dgm:pt>
    <dgm:pt modelId="{F4712134-8E88-4EF2-85D8-BBAFADAEEF30}" type="parTrans" cxnId="{3065C2CE-0962-42E0-9A10-A5DAB9A3B904}">
      <dgm:prSet/>
      <dgm:spPr/>
      <dgm:t>
        <a:bodyPr/>
        <a:lstStyle/>
        <a:p>
          <a:endParaRPr lang="en-IN"/>
        </a:p>
      </dgm:t>
    </dgm:pt>
    <dgm:pt modelId="{61C28E77-8862-44BC-A548-3545CAF5036B}" type="sibTrans" cxnId="{3065C2CE-0962-42E0-9A10-A5DAB9A3B904}">
      <dgm:prSet/>
      <dgm:spPr/>
      <dgm:t>
        <a:bodyPr/>
        <a:lstStyle/>
        <a:p>
          <a:endParaRPr lang="en-IN"/>
        </a:p>
      </dgm:t>
    </dgm:pt>
    <dgm:pt modelId="{2E6E53BF-D5A4-42FB-A5AF-CD15021E7A2F}">
      <dgm:prSet phldrT="[Text]"/>
      <dgm:spPr/>
      <dgm:t>
        <a:bodyPr/>
        <a:lstStyle/>
        <a:p>
          <a:r>
            <a:rPr lang="en-IN" b="1" i="0" dirty="0"/>
            <a:t>Patient Data Confidentiality</a:t>
          </a:r>
        </a:p>
        <a:p>
          <a:endParaRPr lang="en-IN" b="1" i="0" dirty="0"/>
        </a:p>
      </dgm:t>
    </dgm:pt>
    <dgm:pt modelId="{C4B78603-DD13-448B-BC10-225F01E544B7}" type="parTrans" cxnId="{F3D12B67-81CB-4B2B-A674-C61B74E9D298}">
      <dgm:prSet/>
      <dgm:spPr/>
      <dgm:t>
        <a:bodyPr/>
        <a:lstStyle/>
        <a:p>
          <a:endParaRPr lang="en-IN"/>
        </a:p>
      </dgm:t>
    </dgm:pt>
    <dgm:pt modelId="{53F9E715-7C88-4EE6-9082-714BE47FE59F}" type="sibTrans" cxnId="{F3D12B67-81CB-4B2B-A674-C61B74E9D298}">
      <dgm:prSet/>
      <dgm:spPr/>
      <dgm:t>
        <a:bodyPr/>
        <a:lstStyle/>
        <a:p>
          <a:endParaRPr lang="en-IN"/>
        </a:p>
      </dgm:t>
    </dgm:pt>
    <dgm:pt modelId="{D0D64B5B-65BF-4FF4-ABF7-206234E96F4E}">
      <dgm:prSet phldrT="[Text]"/>
      <dgm:spPr/>
      <dgm:t>
        <a:bodyPr/>
        <a:lstStyle/>
        <a:p>
          <a:r>
            <a:rPr lang="en-IN" dirty="0"/>
            <a:t>Secure Telemedicine</a:t>
          </a:r>
        </a:p>
      </dgm:t>
    </dgm:pt>
    <dgm:pt modelId="{F044E767-3251-4CBA-BEF4-912119FAB6B2}" type="parTrans" cxnId="{BEC17249-ADFA-4BFF-B579-9FDFE96DEC44}">
      <dgm:prSet/>
      <dgm:spPr/>
      <dgm:t>
        <a:bodyPr/>
        <a:lstStyle/>
        <a:p>
          <a:endParaRPr lang="en-IN"/>
        </a:p>
      </dgm:t>
    </dgm:pt>
    <dgm:pt modelId="{FCDDCD55-7B7A-4A9A-BAD1-58BF5376D43D}" type="sibTrans" cxnId="{BEC17249-ADFA-4BFF-B579-9FDFE96DEC44}">
      <dgm:prSet/>
      <dgm:spPr/>
      <dgm:t>
        <a:bodyPr/>
        <a:lstStyle/>
        <a:p>
          <a:endParaRPr lang="en-IN"/>
        </a:p>
      </dgm:t>
    </dgm:pt>
    <dgm:pt modelId="{DDA84166-44A8-448F-83F5-1F7C6765A1F9}">
      <dgm:prSet phldrT="[Text]"/>
      <dgm:spPr/>
      <dgm:t>
        <a:bodyPr/>
        <a:lstStyle/>
        <a:p>
          <a:r>
            <a:rPr lang="en-IN" dirty="0"/>
            <a:t>Integrity Verification</a:t>
          </a:r>
        </a:p>
      </dgm:t>
    </dgm:pt>
    <dgm:pt modelId="{3F05A0E7-03CA-4C94-A213-02E7DD04CB34}" type="parTrans" cxnId="{DA163D6F-7068-4242-A41A-8C456D3348FC}">
      <dgm:prSet/>
      <dgm:spPr/>
      <dgm:t>
        <a:bodyPr/>
        <a:lstStyle/>
        <a:p>
          <a:endParaRPr lang="en-IN"/>
        </a:p>
      </dgm:t>
    </dgm:pt>
    <dgm:pt modelId="{6E164CF5-903C-4C39-8906-2E260463C96D}" type="sibTrans" cxnId="{DA163D6F-7068-4242-A41A-8C456D3348FC}">
      <dgm:prSet/>
      <dgm:spPr/>
      <dgm:t>
        <a:bodyPr/>
        <a:lstStyle/>
        <a:p>
          <a:endParaRPr lang="en-IN"/>
        </a:p>
      </dgm:t>
    </dgm:pt>
    <dgm:pt modelId="{9951263B-86BE-43F5-825A-1A5D02DB43BB}">
      <dgm:prSet phldrT="[Text]"/>
      <dgm:spPr/>
      <dgm:t>
        <a:bodyPr/>
        <a:lstStyle/>
        <a:p>
          <a:r>
            <a:rPr lang="en-IN" dirty="0"/>
            <a:t>Medical Image Authentication</a:t>
          </a:r>
        </a:p>
      </dgm:t>
    </dgm:pt>
    <dgm:pt modelId="{76D3F471-B78C-4089-8B6F-F377D7BFBE79}" type="parTrans" cxnId="{1142094C-EBFA-4024-A4C8-E36AC4D9FE00}">
      <dgm:prSet/>
      <dgm:spPr/>
      <dgm:t>
        <a:bodyPr/>
        <a:lstStyle/>
        <a:p>
          <a:endParaRPr lang="en-IN"/>
        </a:p>
      </dgm:t>
    </dgm:pt>
    <dgm:pt modelId="{55D5F133-6A11-4784-A96E-CD0E27374E71}" type="sibTrans" cxnId="{1142094C-EBFA-4024-A4C8-E36AC4D9FE00}">
      <dgm:prSet/>
      <dgm:spPr/>
      <dgm:t>
        <a:bodyPr/>
        <a:lstStyle/>
        <a:p>
          <a:endParaRPr lang="en-IN"/>
        </a:p>
      </dgm:t>
    </dgm:pt>
    <dgm:pt modelId="{7C0F69E9-502A-471F-83D3-AA1FB2406A2C}">
      <dgm:prSet phldrT="[Text]"/>
      <dgm:spPr/>
      <dgm:t>
        <a:bodyPr/>
        <a:lstStyle/>
        <a:p>
          <a:r>
            <a:rPr lang="en-IN" dirty="0"/>
            <a:t>Embedding Diagnostic Information</a:t>
          </a:r>
        </a:p>
      </dgm:t>
    </dgm:pt>
    <dgm:pt modelId="{4BC25199-9123-43DE-B3B2-A0CD1324BE4D}" type="parTrans" cxnId="{7489FA5E-3FE4-4534-A619-4F184D596107}">
      <dgm:prSet/>
      <dgm:spPr/>
      <dgm:t>
        <a:bodyPr/>
        <a:lstStyle/>
        <a:p>
          <a:endParaRPr lang="en-IN"/>
        </a:p>
      </dgm:t>
    </dgm:pt>
    <dgm:pt modelId="{AD87697E-D3DF-4BA1-8C7C-FDC2D6A73DA5}" type="sibTrans" cxnId="{7489FA5E-3FE4-4534-A619-4F184D596107}">
      <dgm:prSet/>
      <dgm:spPr/>
      <dgm:t>
        <a:bodyPr/>
        <a:lstStyle/>
        <a:p>
          <a:endParaRPr lang="en-IN"/>
        </a:p>
      </dgm:t>
    </dgm:pt>
    <dgm:pt modelId="{4B369F5E-EB7E-414A-8A9D-F92D171F0421}">
      <dgm:prSet phldrT="[Text]"/>
      <dgm:spPr/>
      <dgm:t>
        <a:bodyPr/>
        <a:lstStyle/>
        <a:p>
          <a:r>
            <a:rPr lang="en-US" dirty="0"/>
            <a:t>Data Hiding for Efficient Storage</a:t>
          </a:r>
          <a:endParaRPr lang="en-IN" dirty="0"/>
        </a:p>
      </dgm:t>
    </dgm:pt>
    <dgm:pt modelId="{C80BFD3E-B7C0-482A-9DFC-020A19684229}" type="parTrans" cxnId="{18961A67-A581-4E65-ACD7-FCE44B0A6A37}">
      <dgm:prSet/>
      <dgm:spPr/>
      <dgm:t>
        <a:bodyPr/>
        <a:lstStyle/>
        <a:p>
          <a:endParaRPr lang="en-IN"/>
        </a:p>
      </dgm:t>
    </dgm:pt>
    <dgm:pt modelId="{DB0FD725-6BBF-4A34-A779-E21ABA76519D}" type="sibTrans" cxnId="{18961A67-A581-4E65-ACD7-FCE44B0A6A37}">
      <dgm:prSet/>
      <dgm:spPr/>
      <dgm:t>
        <a:bodyPr/>
        <a:lstStyle/>
        <a:p>
          <a:endParaRPr lang="en-IN"/>
        </a:p>
      </dgm:t>
    </dgm:pt>
    <dgm:pt modelId="{BF38789E-E89E-4B5E-8AFF-5A23AC0B571B}" type="pres">
      <dgm:prSet presAssocID="{8D72D94B-BD2A-4004-B362-954C498F428E}" presName="Name0" presStyleCnt="0">
        <dgm:presLayoutVars>
          <dgm:chMax val="1"/>
          <dgm:chPref val="1"/>
          <dgm:dir/>
          <dgm:animOne val="branch"/>
          <dgm:animLvl val="lvl"/>
        </dgm:presLayoutVars>
      </dgm:prSet>
      <dgm:spPr/>
    </dgm:pt>
    <dgm:pt modelId="{31E28A53-EA9B-42FF-9411-E0F16F2C5966}" type="pres">
      <dgm:prSet presAssocID="{18E909BA-FC4A-4027-BC6C-A84BDEB2238A}" presName="Parent" presStyleLbl="node0" presStyleIdx="0" presStyleCnt="1">
        <dgm:presLayoutVars>
          <dgm:chMax val="6"/>
          <dgm:chPref val="6"/>
        </dgm:presLayoutVars>
      </dgm:prSet>
      <dgm:spPr/>
    </dgm:pt>
    <dgm:pt modelId="{6D58AD72-7BA9-4C81-972B-3536DA930D49}" type="pres">
      <dgm:prSet presAssocID="{2E6E53BF-D5A4-42FB-A5AF-CD15021E7A2F}" presName="Accent1" presStyleCnt="0"/>
      <dgm:spPr/>
    </dgm:pt>
    <dgm:pt modelId="{7010D94B-7934-4486-98EF-CF450A674F5B}" type="pres">
      <dgm:prSet presAssocID="{2E6E53BF-D5A4-42FB-A5AF-CD15021E7A2F}" presName="Accent" presStyleLbl="bgShp" presStyleIdx="0" presStyleCnt="6"/>
      <dgm:spPr/>
    </dgm:pt>
    <dgm:pt modelId="{A3ED2272-05B2-4D6F-8458-F734971BE5CC}" type="pres">
      <dgm:prSet presAssocID="{2E6E53BF-D5A4-42FB-A5AF-CD15021E7A2F}" presName="Child1" presStyleLbl="node1" presStyleIdx="0" presStyleCnt="6">
        <dgm:presLayoutVars>
          <dgm:chMax val="0"/>
          <dgm:chPref val="0"/>
          <dgm:bulletEnabled val="1"/>
        </dgm:presLayoutVars>
      </dgm:prSet>
      <dgm:spPr/>
    </dgm:pt>
    <dgm:pt modelId="{475D0183-1584-40AF-87D5-6AC621CF2CF1}" type="pres">
      <dgm:prSet presAssocID="{D0D64B5B-65BF-4FF4-ABF7-206234E96F4E}" presName="Accent2" presStyleCnt="0"/>
      <dgm:spPr/>
    </dgm:pt>
    <dgm:pt modelId="{A5D9A5AB-B659-4CE2-9B78-39F9FD9B32EE}" type="pres">
      <dgm:prSet presAssocID="{D0D64B5B-65BF-4FF4-ABF7-206234E96F4E}" presName="Accent" presStyleLbl="bgShp" presStyleIdx="1" presStyleCnt="6"/>
      <dgm:spPr/>
    </dgm:pt>
    <dgm:pt modelId="{234AE928-30C6-4DA0-BD08-6676CC62D2CE}" type="pres">
      <dgm:prSet presAssocID="{D0D64B5B-65BF-4FF4-ABF7-206234E96F4E}" presName="Child2" presStyleLbl="node1" presStyleIdx="1" presStyleCnt="6">
        <dgm:presLayoutVars>
          <dgm:chMax val="0"/>
          <dgm:chPref val="0"/>
          <dgm:bulletEnabled val="1"/>
        </dgm:presLayoutVars>
      </dgm:prSet>
      <dgm:spPr/>
    </dgm:pt>
    <dgm:pt modelId="{319DAD4E-ACC9-4557-8D1A-A2A79EE8FEF7}" type="pres">
      <dgm:prSet presAssocID="{DDA84166-44A8-448F-83F5-1F7C6765A1F9}" presName="Accent3" presStyleCnt="0"/>
      <dgm:spPr/>
    </dgm:pt>
    <dgm:pt modelId="{CAC43CCC-268E-49A2-801C-51E896925418}" type="pres">
      <dgm:prSet presAssocID="{DDA84166-44A8-448F-83F5-1F7C6765A1F9}" presName="Accent" presStyleLbl="bgShp" presStyleIdx="2" presStyleCnt="6"/>
      <dgm:spPr/>
    </dgm:pt>
    <dgm:pt modelId="{D388661F-BC4A-444E-9827-A62CA2C496C5}" type="pres">
      <dgm:prSet presAssocID="{DDA84166-44A8-448F-83F5-1F7C6765A1F9}" presName="Child3" presStyleLbl="node1" presStyleIdx="2" presStyleCnt="6">
        <dgm:presLayoutVars>
          <dgm:chMax val="0"/>
          <dgm:chPref val="0"/>
          <dgm:bulletEnabled val="1"/>
        </dgm:presLayoutVars>
      </dgm:prSet>
      <dgm:spPr/>
    </dgm:pt>
    <dgm:pt modelId="{313C94BD-7074-45B7-B85D-0453B1CC3F34}" type="pres">
      <dgm:prSet presAssocID="{9951263B-86BE-43F5-825A-1A5D02DB43BB}" presName="Accent4" presStyleCnt="0"/>
      <dgm:spPr/>
    </dgm:pt>
    <dgm:pt modelId="{4C6C915B-8D07-41AA-9A59-8FDD13B5D993}" type="pres">
      <dgm:prSet presAssocID="{9951263B-86BE-43F5-825A-1A5D02DB43BB}" presName="Accent" presStyleLbl="bgShp" presStyleIdx="3" presStyleCnt="6"/>
      <dgm:spPr/>
    </dgm:pt>
    <dgm:pt modelId="{32B59071-299C-4FC2-A6AE-94DC25586FAB}" type="pres">
      <dgm:prSet presAssocID="{9951263B-86BE-43F5-825A-1A5D02DB43BB}" presName="Child4" presStyleLbl="node1" presStyleIdx="3" presStyleCnt="6">
        <dgm:presLayoutVars>
          <dgm:chMax val="0"/>
          <dgm:chPref val="0"/>
          <dgm:bulletEnabled val="1"/>
        </dgm:presLayoutVars>
      </dgm:prSet>
      <dgm:spPr/>
    </dgm:pt>
    <dgm:pt modelId="{266510F6-BA51-4CD4-8772-DB81E7679435}" type="pres">
      <dgm:prSet presAssocID="{7C0F69E9-502A-471F-83D3-AA1FB2406A2C}" presName="Accent5" presStyleCnt="0"/>
      <dgm:spPr/>
    </dgm:pt>
    <dgm:pt modelId="{A9B483E1-68CC-4124-90C9-2C318907DB03}" type="pres">
      <dgm:prSet presAssocID="{7C0F69E9-502A-471F-83D3-AA1FB2406A2C}" presName="Accent" presStyleLbl="bgShp" presStyleIdx="4" presStyleCnt="6"/>
      <dgm:spPr/>
    </dgm:pt>
    <dgm:pt modelId="{266C309F-BABE-477E-AC94-2009BA1E012F}" type="pres">
      <dgm:prSet presAssocID="{7C0F69E9-502A-471F-83D3-AA1FB2406A2C}" presName="Child5" presStyleLbl="node1" presStyleIdx="4" presStyleCnt="6">
        <dgm:presLayoutVars>
          <dgm:chMax val="0"/>
          <dgm:chPref val="0"/>
          <dgm:bulletEnabled val="1"/>
        </dgm:presLayoutVars>
      </dgm:prSet>
      <dgm:spPr/>
    </dgm:pt>
    <dgm:pt modelId="{D6081293-6882-4112-BB5E-D5D7B8CC4544}" type="pres">
      <dgm:prSet presAssocID="{4B369F5E-EB7E-414A-8A9D-F92D171F0421}" presName="Accent6" presStyleCnt="0"/>
      <dgm:spPr/>
    </dgm:pt>
    <dgm:pt modelId="{C6AEA2E0-20B2-43FE-85B9-5B1EC6B2BDF1}" type="pres">
      <dgm:prSet presAssocID="{4B369F5E-EB7E-414A-8A9D-F92D171F0421}" presName="Accent" presStyleLbl="bgShp" presStyleIdx="5" presStyleCnt="6"/>
      <dgm:spPr/>
    </dgm:pt>
    <dgm:pt modelId="{0D2411E4-53DD-406C-BF9A-50C9522E12B4}" type="pres">
      <dgm:prSet presAssocID="{4B369F5E-EB7E-414A-8A9D-F92D171F0421}" presName="Child6" presStyleLbl="node1" presStyleIdx="5" presStyleCnt="6">
        <dgm:presLayoutVars>
          <dgm:chMax val="0"/>
          <dgm:chPref val="0"/>
          <dgm:bulletEnabled val="1"/>
        </dgm:presLayoutVars>
      </dgm:prSet>
      <dgm:spPr/>
    </dgm:pt>
  </dgm:ptLst>
  <dgm:cxnLst>
    <dgm:cxn modelId="{7489FA5E-3FE4-4534-A619-4F184D596107}" srcId="{18E909BA-FC4A-4027-BC6C-A84BDEB2238A}" destId="{7C0F69E9-502A-471F-83D3-AA1FB2406A2C}" srcOrd="4" destOrd="0" parTransId="{4BC25199-9123-43DE-B3B2-A0CD1324BE4D}" sibTransId="{AD87697E-D3DF-4BA1-8C7C-FDC2D6A73DA5}"/>
    <dgm:cxn modelId="{A2FF5560-5450-4598-A36B-DAB47D06655E}" type="presOf" srcId="{8D72D94B-BD2A-4004-B362-954C498F428E}" destId="{BF38789E-E89E-4B5E-8AFF-5A23AC0B571B}" srcOrd="0" destOrd="0" presId="urn:microsoft.com/office/officeart/2011/layout/HexagonRadial"/>
    <dgm:cxn modelId="{18961A67-A581-4E65-ACD7-FCE44B0A6A37}" srcId="{18E909BA-FC4A-4027-BC6C-A84BDEB2238A}" destId="{4B369F5E-EB7E-414A-8A9D-F92D171F0421}" srcOrd="5" destOrd="0" parTransId="{C80BFD3E-B7C0-482A-9DFC-020A19684229}" sibTransId="{DB0FD725-6BBF-4A34-A779-E21ABA76519D}"/>
    <dgm:cxn modelId="{F3D12B67-81CB-4B2B-A674-C61B74E9D298}" srcId="{18E909BA-FC4A-4027-BC6C-A84BDEB2238A}" destId="{2E6E53BF-D5A4-42FB-A5AF-CD15021E7A2F}" srcOrd="0" destOrd="0" parTransId="{C4B78603-DD13-448B-BC10-225F01E544B7}" sibTransId="{53F9E715-7C88-4EE6-9082-714BE47FE59F}"/>
    <dgm:cxn modelId="{BEC17249-ADFA-4BFF-B579-9FDFE96DEC44}" srcId="{18E909BA-FC4A-4027-BC6C-A84BDEB2238A}" destId="{D0D64B5B-65BF-4FF4-ABF7-206234E96F4E}" srcOrd="1" destOrd="0" parTransId="{F044E767-3251-4CBA-BEF4-912119FAB6B2}" sibTransId="{FCDDCD55-7B7A-4A9A-BAD1-58BF5376D43D}"/>
    <dgm:cxn modelId="{1142094C-EBFA-4024-A4C8-E36AC4D9FE00}" srcId="{18E909BA-FC4A-4027-BC6C-A84BDEB2238A}" destId="{9951263B-86BE-43F5-825A-1A5D02DB43BB}" srcOrd="3" destOrd="0" parTransId="{76D3F471-B78C-4089-8B6F-F377D7BFBE79}" sibTransId="{55D5F133-6A11-4784-A96E-CD0E27374E71}"/>
    <dgm:cxn modelId="{DA163D6F-7068-4242-A41A-8C456D3348FC}" srcId="{18E909BA-FC4A-4027-BC6C-A84BDEB2238A}" destId="{DDA84166-44A8-448F-83F5-1F7C6765A1F9}" srcOrd="2" destOrd="0" parTransId="{3F05A0E7-03CA-4C94-A213-02E7DD04CB34}" sibTransId="{6E164CF5-903C-4C39-8906-2E260463C96D}"/>
    <dgm:cxn modelId="{D81FA350-1DB1-45DF-9D56-F6F32686E0DE}" type="presOf" srcId="{DDA84166-44A8-448F-83F5-1F7C6765A1F9}" destId="{D388661F-BC4A-444E-9827-A62CA2C496C5}" srcOrd="0" destOrd="0" presId="urn:microsoft.com/office/officeart/2011/layout/HexagonRadial"/>
    <dgm:cxn modelId="{E6ED5C77-A777-4506-85B4-80E3871225A8}" type="presOf" srcId="{D0D64B5B-65BF-4FF4-ABF7-206234E96F4E}" destId="{234AE928-30C6-4DA0-BD08-6676CC62D2CE}" srcOrd="0" destOrd="0" presId="urn:microsoft.com/office/officeart/2011/layout/HexagonRadial"/>
    <dgm:cxn modelId="{295C7E58-B67A-4350-8E67-686A51C4F058}" type="presOf" srcId="{9951263B-86BE-43F5-825A-1A5D02DB43BB}" destId="{32B59071-299C-4FC2-A6AE-94DC25586FAB}" srcOrd="0" destOrd="0" presId="urn:microsoft.com/office/officeart/2011/layout/HexagonRadial"/>
    <dgm:cxn modelId="{F6577D9E-9FA1-42C8-9ED6-B911CA648BD8}" type="presOf" srcId="{2E6E53BF-D5A4-42FB-A5AF-CD15021E7A2F}" destId="{A3ED2272-05B2-4D6F-8458-F734971BE5CC}" srcOrd="0" destOrd="0" presId="urn:microsoft.com/office/officeart/2011/layout/HexagonRadial"/>
    <dgm:cxn modelId="{C35C39A8-1748-47E3-B9D3-9BECF1E01CA2}" type="presOf" srcId="{7C0F69E9-502A-471F-83D3-AA1FB2406A2C}" destId="{266C309F-BABE-477E-AC94-2009BA1E012F}" srcOrd="0" destOrd="0" presId="urn:microsoft.com/office/officeart/2011/layout/HexagonRadial"/>
    <dgm:cxn modelId="{77D04CC3-0824-4174-BE7D-57AF096810D7}" type="presOf" srcId="{4B369F5E-EB7E-414A-8A9D-F92D171F0421}" destId="{0D2411E4-53DD-406C-BF9A-50C9522E12B4}" srcOrd="0" destOrd="0" presId="urn:microsoft.com/office/officeart/2011/layout/HexagonRadial"/>
    <dgm:cxn modelId="{3065C2CE-0962-42E0-9A10-A5DAB9A3B904}" srcId="{8D72D94B-BD2A-4004-B362-954C498F428E}" destId="{18E909BA-FC4A-4027-BC6C-A84BDEB2238A}" srcOrd="0" destOrd="0" parTransId="{F4712134-8E88-4EF2-85D8-BBAFADAEEF30}" sibTransId="{61C28E77-8862-44BC-A548-3545CAF5036B}"/>
    <dgm:cxn modelId="{2FE272EA-5920-4D4C-9ED7-EA8ACEF21B2F}" type="presOf" srcId="{18E909BA-FC4A-4027-BC6C-A84BDEB2238A}" destId="{31E28A53-EA9B-42FF-9411-E0F16F2C5966}" srcOrd="0" destOrd="0" presId="urn:microsoft.com/office/officeart/2011/layout/HexagonRadial"/>
    <dgm:cxn modelId="{E2CC0A35-3707-44EF-A6B7-3D0E3756BEE1}" type="presParOf" srcId="{BF38789E-E89E-4B5E-8AFF-5A23AC0B571B}" destId="{31E28A53-EA9B-42FF-9411-E0F16F2C5966}" srcOrd="0" destOrd="0" presId="urn:microsoft.com/office/officeart/2011/layout/HexagonRadial"/>
    <dgm:cxn modelId="{DAFF9F96-9946-4BB2-B0C0-81EF1B07AEEB}" type="presParOf" srcId="{BF38789E-E89E-4B5E-8AFF-5A23AC0B571B}" destId="{6D58AD72-7BA9-4C81-972B-3536DA930D49}" srcOrd="1" destOrd="0" presId="urn:microsoft.com/office/officeart/2011/layout/HexagonRadial"/>
    <dgm:cxn modelId="{710CE9A0-D509-4213-B2AF-D4D40A2DE0A5}" type="presParOf" srcId="{6D58AD72-7BA9-4C81-972B-3536DA930D49}" destId="{7010D94B-7934-4486-98EF-CF450A674F5B}" srcOrd="0" destOrd="0" presId="urn:microsoft.com/office/officeart/2011/layout/HexagonRadial"/>
    <dgm:cxn modelId="{F884CC50-DB65-4ECA-9D49-36BB0F963A36}" type="presParOf" srcId="{BF38789E-E89E-4B5E-8AFF-5A23AC0B571B}" destId="{A3ED2272-05B2-4D6F-8458-F734971BE5CC}" srcOrd="2" destOrd="0" presId="urn:microsoft.com/office/officeart/2011/layout/HexagonRadial"/>
    <dgm:cxn modelId="{78AE913C-C7E1-4C4F-85C1-DCF9E403113C}" type="presParOf" srcId="{BF38789E-E89E-4B5E-8AFF-5A23AC0B571B}" destId="{475D0183-1584-40AF-87D5-6AC621CF2CF1}" srcOrd="3" destOrd="0" presId="urn:microsoft.com/office/officeart/2011/layout/HexagonRadial"/>
    <dgm:cxn modelId="{ECCAB5EC-FBB0-4D54-85AB-509A46116085}" type="presParOf" srcId="{475D0183-1584-40AF-87D5-6AC621CF2CF1}" destId="{A5D9A5AB-B659-4CE2-9B78-39F9FD9B32EE}" srcOrd="0" destOrd="0" presId="urn:microsoft.com/office/officeart/2011/layout/HexagonRadial"/>
    <dgm:cxn modelId="{9F14929D-507B-481B-9454-F6FBB0A5D109}" type="presParOf" srcId="{BF38789E-E89E-4B5E-8AFF-5A23AC0B571B}" destId="{234AE928-30C6-4DA0-BD08-6676CC62D2CE}" srcOrd="4" destOrd="0" presId="urn:microsoft.com/office/officeart/2011/layout/HexagonRadial"/>
    <dgm:cxn modelId="{92A076CD-7EB3-4D9C-BE26-9C2155614245}" type="presParOf" srcId="{BF38789E-E89E-4B5E-8AFF-5A23AC0B571B}" destId="{319DAD4E-ACC9-4557-8D1A-A2A79EE8FEF7}" srcOrd="5" destOrd="0" presId="urn:microsoft.com/office/officeart/2011/layout/HexagonRadial"/>
    <dgm:cxn modelId="{88D94D8A-C01D-4C7E-AE9D-ADCEE80C7C98}" type="presParOf" srcId="{319DAD4E-ACC9-4557-8D1A-A2A79EE8FEF7}" destId="{CAC43CCC-268E-49A2-801C-51E896925418}" srcOrd="0" destOrd="0" presId="urn:microsoft.com/office/officeart/2011/layout/HexagonRadial"/>
    <dgm:cxn modelId="{85F9D41F-313D-4442-BBD5-89A1C1212831}" type="presParOf" srcId="{BF38789E-E89E-4B5E-8AFF-5A23AC0B571B}" destId="{D388661F-BC4A-444E-9827-A62CA2C496C5}" srcOrd="6" destOrd="0" presId="urn:microsoft.com/office/officeart/2011/layout/HexagonRadial"/>
    <dgm:cxn modelId="{52D520B5-3596-4204-A900-AC1CA203A60F}" type="presParOf" srcId="{BF38789E-E89E-4B5E-8AFF-5A23AC0B571B}" destId="{313C94BD-7074-45B7-B85D-0453B1CC3F34}" srcOrd="7" destOrd="0" presId="urn:microsoft.com/office/officeart/2011/layout/HexagonRadial"/>
    <dgm:cxn modelId="{44E07147-1E03-41FE-BE2E-CEC43DDE3D6D}" type="presParOf" srcId="{313C94BD-7074-45B7-B85D-0453B1CC3F34}" destId="{4C6C915B-8D07-41AA-9A59-8FDD13B5D993}" srcOrd="0" destOrd="0" presId="urn:microsoft.com/office/officeart/2011/layout/HexagonRadial"/>
    <dgm:cxn modelId="{F6B39EDE-9F93-4ADD-BE39-43BBAB902E4A}" type="presParOf" srcId="{BF38789E-E89E-4B5E-8AFF-5A23AC0B571B}" destId="{32B59071-299C-4FC2-A6AE-94DC25586FAB}" srcOrd="8" destOrd="0" presId="urn:microsoft.com/office/officeart/2011/layout/HexagonRadial"/>
    <dgm:cxn modelId="{B13831D5-6327-4EAC-A7B0-2D5D814FB43A}" type="presParOf" srcId="{BF38789E-E89E-4B5E-8AFF-5A23AC0B571B}" destId="{266510F6-BA51-4CD4-8772-DB81E7679435}" srcOrd="9" destOrd="0" presId="urn:microsoft.com/office/officeart/2011/layout/HexagonRadial"/>
    <dgm:cxn modelId="{1378B639-C17C-4165-B49A-2CE2868AF390}" type="presParOf" srcId="{266510F6-BA51-4CD4-8772-DB81E7679435}" destId="{A9B483E1-68CC-4124-90C9-2C318907DB03}" srcOrd="0" destOrd="0" presId="urn:microsoft.com/office/officeart/2011/layout/HexagonRadial"/>
    <dgm:cxn modelId="{59F4C37E-5F44-432D-86AB-F8F64578D5FB}" type="presParOf" srcId="{BF38789E-E89E-4B5E-8AFF-5A23AC0B571B}" destId="{266C309F-BABE-477E-AC94-2009BA1E012F}" srcOrd="10" destOrd="0" presId="urn:microsoft.com/office/officeart/2011/layout/HexagonRadial"/>
    <dgm:cxn modelId="{40982C8F-654A-4C48-9EC2-3AB2909DA79E}" type="presParOf" srcId="{BF38789E-E89E-4B5E-8AFF-5A23AC0B571B}" destId="{D6081293-6882-4112-BB5E-D5D7B8CC4544}" srcOrd="11" destOrd="0" presId="urn:microsoft.com/office/officeart/2011/layout/HexagonRadial"/>
    <dgm:cxn modelId="{40AB2FCC-BE70-441E-B3A8-404D46977470}" type="presParOf" srcId="{D6081293-6882-4112-BB5E-D5D7B8CC4544}" destId="{C6AEA2E0-20B2-43FE-85B9-5B1EC6B2BDF1}" srcOrd="0" destOrd="0" presId="urn:microsoft.com/office/officeart/2011/layout/HexagonRadial"/>
    <dgm:cxn modelId="{39BE9D03-CF66-4702-88C6-C9F99EFDF26B}" type="presParOf" srcId="{BF38789E-E89E-4B5E-8AFF-5A23AC0B571B}" destId="{0D2411E4-53DD-406C-BF9A-50C9522E12B4}"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28A53-EA9B-42FF-9411-E0F16F2C5966}">
      <dsp:nvSpPr>
        <dsp:cNvPr id="0" name=""/>
        <dsp:cNvSpPr/>
      </dsp:nvSpPr>
      <dsp:spPr>
        <a:xfrm>
          <a:off x="3105345" y="1877595"/>
          <a:ext cx="2386505" cy="2064423"/>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en-US" sz="2000" b="0" kern="1200" dirty="0">
              <a:latin typeface="+mn-lt"/>
            </a:rPr>
            <a:t>Steganography</a:t>
          </a:r>
          <a:endParaRPr lang="en-IN" sz="2000" b="0" kern="1200" dirty="0">
            <a:latin typeface="+mn-lt"/>
          </a:endParaRPr>
        </a:p>
      </dsp:txBody>
      <dsp:txXfrm>
        <a:off x="3500822" y="2219699"/>
        <a:ext cx="1595551" cy="1380215"/>
      </dsp:txXfrm>
    </dsp:sp>
    <dsp:sp modelId="{A5D9A5AB-B659-4CE2-9B78-39F9FD9B32EE}">
      <dsp:nvSpPr>
        <dsp:cNvPr id="0" name=""/>
        <dsp:cNvSpPr/>
      </dsp:nvSpPr>
      <dsp:spPr>
        <a:xfrm>
          <a:off x="4599756" y="889908"/>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A3ED2272-05B2-4D6F-8458-F734971BE5CC}">
      <dsp:nvSpPr>
        <dsp:cNvPr id="0" name=""/>
        <dsp:cNvSpPr/>
      </dsp:nvSpPr>
      <dsp:spPr>
        <a:xfrm>
          <a:off x="3325176" y="0"/>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Secure Communication</a:t>
          </a:r>
          <a:endParaRPr lang="en-IN" sz="1700" kern="1200" dirty="0"/>
        </a:p>
      </dsp:txBody>
      <dsp:txXfrm>
        <a:off x="3649281" y="280389"/>
        <a:ext cx="1307514" cy="1131153"/>
      </dsp:txXfrm>
    </dsp:sp>
    <dsp:sp modelId="{CAC43CCC-268E-49A2-801C-51E896925418}">
      <dsp:nvSpPr>
        <dsp:cNvPr id="0" name=""/>
        <dsp:cNvSpPr/>
      </dsp:nvSpPr>
      <dsp:spPr>
        <a:xfrm>
          <a:off x="5650617" y="2340301"/>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234AE928-30C6-4DA0-BD08-6676CC62D2CE}">
      <dsp:nvSpPr>
        <dsp:cNvPr id="0" name=""/>
        <dsp:cNvSpPr/>
      </dsp:nvSpPr>
      <dsp:spPr>
        <a:xfrm>
          <a:off x="5118803" y="1040651"/>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Digital Watermarking</a:t>
          </a:r>
          <a:endParaRPr lang="en-IN" sz="1700" kern="1200" dirty="0"/>
        </a:p>
      </dsp:txBody>
      <dsp:txXfrm>
        <a:off x="5442908" y="1321040"/>
        <a:ext cx="1307514" cy="1131153"/>
      </dsp:txXfrm>
    </dsp:sp>
    <dsp:sp modelId="{4C6C915B-8D07-41AA-9A59-8FDD13B5D993}">
      <dsp:nvSpPr>
        <dsp:cNvPr id="0" name=""/>
        <dsp:cNvSpPr/>
      </dsp:nvSpPr>
      <dsp:spPr>
        <a:xfrm>
          <a:off x="4920621" y="3977522"/>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D388661F-BC4A-444E-9827-A62CA2C496C5}">
      <dsp:nvSpPr>
        <dsp:cNvPr id="0" name=""/>
        <dsp:cNvSpPr/>
      </dsp:nvSpPr>
      <dsp:spPr>
        <a:xfrm>
          <a:off x="5118803" y="3086450"/>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Cybersecurity</a:t>
          </a:r>
          <a:endParaRPr lang="en-IN" sz="1700" kern="1200" dirty="0"/>
        </a:p>
      </dsp:txBody>
      <dsp:txXfrm>
        <a:off x="5442908" y="3366839"/>
        <a:ext cx="1307514" cy="1131153"/>
      </dsp:txXfrm>
    </dsp:sp>
    <dsp:sp modelId="{A9B483E1-68CC-4124-90C9-2C318907DB03}">
      <dsp:nvSpPr>
        <dsp:cNvPr id="0" name=""/>
        <dsp:cNvSpPr/>
      </dsp:nvSpPr>
      <dsp:spPr>
        <a:xfrm>
          <a:off x="3109786" y="4147472"/>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32B59071-299C-4FC2-A6AE-94DC25586FAB}">
      <dsp:nvSpPr>
        <dsp:cNvPr id="0" name=""/>
        <dsp:cNvSpPr/>
      </dsp:nvSpPr>
      <dsp:spPr>
        <a:xfrm>
          <a:off x="3325176" y="4128265"/>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Covert Operations and Espionage</a:t>
          </a:r>
          <a:endParaRPr lang="en-IN" sz="1700" kern="1200" dirty="0"/>
        </a:p>
      </dsp:txBody>
      <dsp:txXfrm>
        <a:off x="3649281" y="4408654"/>
        <a:ext cx="1307514" cy="1131153"/>
      </dsp:txXfrm>
    </dsp:sp>
    <dsp:sp modelId="{C6AEA2E0-20B2-43FE-85B9-5B1EC6B2BDF1}">
      <dsp:nvSpPr>
        <dsp:cNvPr id="0" name=""/>
        <dsp:cNvSpPr/>
      </dsp:nvSpPr>
      <dsp:spPr>
        <a:xfrm>
          <a:off x="2041715" y="2697661"/>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266C309F-BABE-477E-AC94-2009BA1E012F}">
      <dsp:nvSpPr>
        <dsp:cNvPr id="0" name=""/>
        <dsp:cNvSpPr/>
      </dsp:nvSpPr>
      <dsp:spPr>
        <a:xfrm>
          <a:off x="1523223" y="3087614"/>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Anti-Censorship and Privacy Protection</a:t>
          </a:r>
          <a:endParaRPr lang="en-IN" sz="1700" kern="1200" dirty="0"/>
        </a:p>
      </dsp:txBody>
      <dsp:txXfrm>
        <a:off x="1847328" y="3368003"/>
        <a:ext cx="1307514" cy="1131153"/>
      </dsp:txXfrm>
    </dsp:sp>
    <dsp:sp modelId="{0D2411E4-53DD-406C-BF9A-50C9522E12B4}">
      <dsp:nvSpPr>
        <dsp:cNvPr id="0" name=""/>
        <dsp:cNvSpPr/>
      </dsp:nvSpPr>
      <dsp:spPr>
        <a:xfrm>
          <a:off x="1523223" y="1038323"/>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IN" sz="1700" b="1" i="0" kern="1200" dirty="0"/>
            <a:t>Data Exfiltration Prevention</a:t>
          </a:r>
          <a:endParaRPr lang="en-IN" sz="1700" kern="1200" dirty="0"/>
        </a:p>
      </dsp:txBody>
      <dsp:txXfrm>
        <a:off x="1847328" y="1318712"/>
        <a:ext cx="1307514" cy="1131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28A53-EA9B-42FF-9411-E0F16F2C5966}">
      <dsp:nvSpPr>
        <dsp:cNvPr id="0" name=""/>
        <dsp:cNvSpPr/>
      </dsp:nvSpPr>
      <dsp:spPr>
        <a:xfrm>
          <a:off x="3105345" y="1877595"/>
          <a:ext cx="2386505" cy="2064423"/>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en-US" sz="2000" b="0" kern="1200" dirty="0">
              <a:latin typeface="+mn-lt"/>
            </a:rPr>
            <a:t>Steganography in medical domain</a:t>
          </a:r>
        </a:p>
        <a:p>
          <a:pPr marL="0" lvl="0" indent="0" algn="ctr" defTabSz="889000">
            <a:lnSpc>
              <a:spcPct val="90000"/>
            </a:lnSpc>
            <a:spcBef>
              <a:spcPct val="0"/>
            </a:spcBef>
            <a:spcAft>
              <a:spcPct val="35000"/>
            </a:spcAft>
            <a:buNone/>
          </a:pPr>
          <a:endParaRPr lang="en-IN" sz="2000" b="0" kern="1200" dirty="0">
            <a:latin typeface="+mn-lt"/>
          </a:endParaRPr>
        </a:p>
      </dsp:txBody>
      <dsp:txXfrm>
        <a:off x="3500822" y="2219699"/>
        <a:ext cx="1595551" cy="1380215"/>
      </dsp:txXfrm>
    </dsp:sp>
    <dsp:sp modelId="{A5D9A5AB-B659-4CE2-9B78-39F9FD9B32EE}">
      <dsp:nvSpPr>
        <dsp:cNvPr id="0" name=""/>
        <dsp:cNvSpPr/>
      </dsp:nvSpPr>
      <dsp:spPr>
        <a:xfrm>
          <a:off x="4599756" y="889908"/>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A3ED2272-05B2-4D6F-8458-F734971BE5CC}">
      <dsp:nvSpPr>
        <dsp:cNvPr id="0" name=""/>
        <dsp:cNvSpPr/>
      </dsp:nvSpPr>
      <dsp:spPr>
        <a:xfrm>
          <a:off x="3325176" y="0"/>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IN" sz="1800" b="1" i="0" kern="1200" dirty="0"/>
            <a:t>Patient Data Confidentiality</a:t>
          </a:r>
        </a:p>
        <a:p>
          <a:pPr marL="0" lvl="0" indent="0" algn="ctr" defTabSz="800100">
            <a:lnSpc>
              <a:spcPct val="90000"/>
            </a:lnSpc>
            <a:spcBef>
              <a:spcPct val="0"/>
            </a:spcBef>
            <a:spcAft>
              <a:spcPct val="35000"/>
            </a:spcAft>
            <a:buNone/>
          </a:pPr>
          <a:endParaRPr lang="en-IN" sz="1800" b="1" i="0" kern="1200" dirty="0"/>
        </a:p>
      </dsp:txBody>
      <dsp:txXfrm>
        <a:off x="3649281" y="280389"/>
        <a:ext cx="1307514" cy="1131153"/>
      </dsp:txXfrm>
    </dsp:sp>
    <dsp:sp modelId="{CAC43CCC-268E-49A2-801C-51E896925418}">
      <dsp:nvSpPr>
        <dsp:cNvPr id="0" name=""/>
        <dsp:cNvSpPr/>
      </dsp:nvSpPr>
      <dsp:spPr>
        <a:xfrm>
          <a:off x="5650617" y="2340301"/>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234AE928-30C6-4DA0-BD08-6676CC62D2CE}">
      <dsp:nvSpPr>
        <dsp:cNvPr id="0" name=""/>
        <dsp:cNvSpPr/>
      </dsp:nvSpPr>
      <dsp:spPr>
        <a:xfrm>
          <a:off x="5118803" y="1040651"/>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IN" sz="1800" kern="1200" dirty="0"/>
            <a:t>Secure Telemedicine</a:t>
          </a:r>
        </a:p>
      </dsp:txBody>
      <dsp:txXfrm>
        <a:off x="5442908" y="1321040"/>
        <a:ext cx="1307514" cy="1131153"/>
      </dsp:txXfrm>
    </dsp:sp>
    <dsp:sp modelId="{4C6C915B-8D07-41AA-9A59-8FDD13B5D993}">
      <dsp:nvSpPr>
        <dsp:cNvPr id="0" name=""/>
        <dsp:cNvSpPr/>
      </dsp:nvSpPr>
      <dsp:spPr>
        <a:xfrm>
          <a:off x="4920621" y="3977522"/>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D388661F-BC4A-444E-9827-A62CA2C496C5}">
      <dsp:nvSpPr>
        <dsp:cNvPr id="0" name=""/>
        <dsp:cNvSpPr/>
      </dsp:nvSpPr>
      <dsp:spPr>
        <a:xfrm>
          <a:off x="5118803" y="3086450"/>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IN" sz="1800" kern="1200" dirty="0"/>
            <a:t>Integrity Verification</a:t>
          </a:r>
        </a:p>
      </dsp:txBody>
      <dsp:txXfrm>
        <a:off x="5442908" y="3366839"/>
        <a:ext cx="1307514" cy="1131153"/>
      </dsp:txXfrm>
    </dsp:sp>
    <dsp:sp modelId="{A9B483E1-68CC-4124-90C9-2C318907DB03}">
      <dsp:nvSpPr>
        <dsp:cNvPr id="0" name=""/>
        <dsp:cNvSpPr/>
      </dsp:nvSpPr>
      <dsp:spPr>
        <a:xfrm>
          <a:off x="3109786" y="4147472"/>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32B59071-299C-4FC2-A6AE-94DC25586FAB}">
      <dsp:nvSpPr>
        <dsp:cNvPr id="0" name=""/>
        <dsp:cNvSpPr/>
      </dsp:nvSpPr>
      <dsp:spPr>
        <a:xfrm>
          <a:off x="3325176" y="4128265"/>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IN" sz="1800" kern="1200" dirty="0"/>
            <a:t>Medical Image Authentication</a:t>
          </a:r>
        </a:p>
      </dsp:txBody>
      <dsp:txXfrm>
        <a:off x="3649281" y="4408654"/>
        <a:ext cx="1307514" cy="1131153"/>
      </dsp:txXfrm>
    </dsp:sp>
    <dsp:sp modelId="{C6AEA2E0-20B2-43FE-85B9-5B1EC6B2BDF1}">
      <dsp:nvSpPr>
        <dsp:cNvPr id="0" name=""/>
        <dsp:cNvSpPr/>
      </dsp:nvSpPr>
      <dsp:spPr>
        <a:xfrm>
          <a:off x="2041715" y="2697661"/>
          <a:ext cx="900421" cy="775832"/>
        </a:xfrm>
        <a:prstGeom prst="hexagon">
          <a:avLst>
            <a:gd name="adj" fmla="val 28900"/>
            <a:gd name="vf" fmla="val 11547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266C309F-BABE-477E-AC94-2009BA1E012F}">
      <dsp:nvSpPr>
        <dsp:cNvPr id="0" name=""/>
        <dsp:cNvSpPr/>
      </dsp:nvSpPr>
      <dsp:spPr>
        <a:xfrm>
          <a:off x="1523223" y="3087614"/>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IN" sz="1800" kern="1200" dirty="0"/>
            <a:t>Embedding Diagnostic Information</a:t>
          </a:r>
        </a:p>
      </dsp:txBody>
      <dsp:txXfrm>
        <a:off x="1847328" y="3368003"/>
        <a:ext cx="1307514" cy="1131153"/>
      </dsp:txXfrm>
    </dsp:sp>
    <dsp:sp modelId="{0D2411E4-53DD-406C-BF9A-50C9522E12B4}">
      <dsp:nvSpPr>
        <dsp:cNvPr id="0" name=""/>
        <dsp:cNvSpPr/>
      </dsp:nvSpPr>
      <dsp:spPr>
        <a:xfrm>
          <a:off x="1523223" y="1038323"/>
          <a:ext cx="1955724" cy="1691931"/>
        </a:xfrm>
        <a:prstGeom prst="hexagon">
          <a:avLst>
            <a:gd name="adj" fmla="val 28570"/>
            <a:gd name="vf" fmla="val 11547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US" sz="1800" kern="1200" dirty="0"/>
            <a:t>Data Hiding for Efficient Storage</a:t>
          </a:r>
          <a:endParaRPr lang="en-IN" sz="1800" kern="1200" dirty="0"/>
        </a:p>
      </dsp:txBody>
      <dsp:txXfrm>
        <a:off x="1847328" y="1318712"/>
        <a:ext cx="1307514" cy="113115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0D3DFC-11A7-4DDF-8AEE-A5ACE051EBF3}" type="slidenum">
              <a:rPr lang="en-US" smtClean="0"/>
              <a:t>27</a:t>
            </a:fld>
            <a:endParaRPr lang="en-US" dirty="0"/>
          </a:p>
        </p:txBody>
      </p:sp>
    </p:spTree>
    <p:extLst>
      <p:ext uri="{BB962C8B-B14F-4D97-AF65-F5344CB8AC3E}">
        <p14:creationId xmlns:p14="http://schemas.microsoft.com/office/powerpoint/2010/main" val="23116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0D3DFC-11A7-4DDF-8AEE-A5ACE051EBF3}" type="slidenum">
              <a:rPr lang="en-US" smtClean="0"/>
              <a:t>41</a:t>
            </a:fld>
            <a:endParaRPr lang="en-US" dirty="0"/>
          </a:p>
        </p:txBody>
      </p:sp>
    </p:spTree>
    <p:extLst>
      <p:ext uri="{BB962C8B-B14F-4D97-AF65-F5344CB8AC3E}">
        <p14:creationId xmlns:p14="http://schemas.microsoft.com/office/powerpoint/2010/main" val="98411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5.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032387" y="2064676"/>
            <a:ext cx="6007510" cy="1364324"/>
          </a:xfrm>
        </p:spPr>
        <p:txBody>
          <a:bodyPr/>
          <a:lstStyle/>
          <a:p>
            <a:r>
              <a:rPr lang="en-US" sz="3600" dirty="0"/>
              <a:t>A Wavelet-Based Approach for Authenticating Medical Images and Extracting Patient Information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935557"/>
            <a:ext cx="4873752" cy="630936"/>
          </a:xfrm>
        </p:spPr>
        <p:txBody>
          <a:bodyPr/>
          <a:lstStyle/>
          <a:p>
            <a:pPr marL="397764" indent="-342900">
              <a:buFont typeface="Wingdings" panose="05000000000000000000" pitchFamily="2" charset="2"/>
              <a:buChar char="§"/>
            </a:pPr>
            <a:r>
              <a:rPr lang="en-US" dirty="0">
                <a:latin typeface="+mj-lt"/>
              </a:rPr>
              <a:t>Arnab Ghosh (CSUG/111/21</a:t>
            </a:r>
          </a:p>
          <a:p>
            <a:pPr marL="397764" indent="-342900">
              <a:buFont typeface="Wingdings" panose="05000000000000000000" pitchFamily="2" charset="2"/>
              <a:buChar char="§"/>
            </a:pPr>
            <a:r>
              <a:rPr lang="en-US" dirty="0">
                <a:latin typeface="+mj-lt"/>
              </a:rPr>
              <a:t>Jit Malla (CSUG/113/21)</a:t>
            </a:r>
          </a:p>
          <a:p>
            <a:pPr marL="397764" indent="-342900">
              <a:buFont typeface="Wingdings" panose="05000000000000000000" pitchFamily="2" charset="2"/>
              <a:buChar char="§"/>
            </a:pPr>
            <a:r>
              <a:rPr lang="en-US" dirty="0">
                <a:latin typeface="+mj-lt"/>
              </a:rPr>
              <a:t>Raihan Uddin (CSUG/182/21)</a:t>
            </a:r>
          </a:p>
          <a:p>
            <a:endParaRPr lang="en-US" dirty="0">
              <a:latin typeface="+mj-lt"/>
            </a:endParaRPr>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20824" r="20824"/>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2" y="286099"/>
            <a:ext cx="11176657" cy="1014984"/>
          </a:xfrm>
        </p:spPr>
        <p:txBody>
          <a:bodyPr/>
          <a:lstStyle/>
          <a:p>
            <a:pPr algn="l"/>
            <a:r>
              <a:rPr lang="en-US" sz="3600" dirty="0"/>
              <a:t>Applications In medical Domain</a:t>
            </a:r>
            <a:endParaRPr lang="en-US" sz="36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530710" y="1014533"/>
            <a:ext cx="11176657" cy="1362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400" dirty="0">
                <a:solidFill>
                  <a:srgbClr val="000000"/>
                </a:solidFill>
              </a:rPr>
              <a:t>Steganography in the medical domain has several critical applications, primarily focused on ensuring the confidentiality, integrity, and security of sensitive medical data. Some key applications include:</a:t>
            </a:r>
            <a:r>
              <a:rPr lang="en-IN" sz="2400" dirty="0"/>
              <a:t>          </a:t>
            </a:r>
          </a:p>
        </p:txBody>
      </p:sp>
      <p:sp>
        <p:nvSpPr>
          <p:cNvPr id="11" name="Text Placeholder 7">
            <a:extLst>
              <a:ext uri="{FF2B5EF4-FFF2-40B4-BE49-F238E27FC236}">
                <a16:creationId xmlns:a16="http://schemas.microsoft.com/office/drawing/2014/main" id="{234DFB00-D997-33C4-ED66-193B183F45DD}"/>
              </a:ext>
            </a:extLst>
          </p:cNvPr>
          <p:cNvSpPr txBox="1">
            <a:spLocks/>
          </p:cNvSpPr>
          <p:nvPr/>
        </p:nvSpPr>
        <p:spPr>
          <a:xfrm>
            <a:off x="1239191" y="2621280"/>
            <a:ext cx="11176657" cy="2526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defRPr/>
            </a:pPr>
            <a:r>
              <a:rPr lang="en-IN" sz="2400" dirty="0"/>
              <a:t>Patient Data Confidentiality</a:t>
            </a:r>
          </a:p>
          <a:p>
            <a:pPr>
              <a:lnSpc>
                <a:spcPct val="120000"/>
              </a:lnSpc>
              <a:spcBef>
                <a:spcPts val="0"/>
              </a:spcBef>
              <a:defRPr/>
            </a:pPr>
            <a:r>
              <a:rPr lang="en-IN" sz="2400" dirty="0"/>
              <a:t>Secure Telemedicine</a:t>
            </a:r>
          </a:p>
          <a:p>
            <a:pPr>
              <a:lnSpc>
                <a:spcPct val="120000"/>
              </a:lnSpc>
              <a:spcBef>
                <a:spcPts val="0"/>
              </a:spcBef>
              <a:defRPr/>
            </a:pPr>
            <a:r>
              <a:rPr lang="en-IN" sz="2400" dirty="0"/>
              <a:t>Integrity Verification</a:t>
            </a:r>
          </a:p>
          <a:p>
            <a:pPr>
              <a:lnSpc>
                <a:spcPct val="120000"/>
              </a:lnSpc>
              <a:spcBef>
                <a:spcPts val="0"/>
              </a:spcBef>
              <a:defRPr/>
            </a:pPr>
            <a:r>
              <a:rPr lang="en-IN" sz="2400" dirty="0"/>
              <a:t>Medical Image Authentication</a:t>
            </a:r>
          </a:p>
          <a:p>
            <a:pPr>
              <a:lnSpc>
                <a:spcPct val="120000"/>
              </a:lnSpc>
              <a:spcBef>
                <a:spcPts val="0"/>
              </a:spcBef>
              <a:defRPr/>
            </a:pPr>
            <a:r>
              <a:rPr lang="en-IN" sz="2400" dirty="0"/>
              <a:t>Embedding Diagnostic Information</a:t>
            </a:r>
          </a:p>
          <a:p>
            <a:pPr>
              <a:lnSpc>
                <a:spcPct val="120000"/>
              </a:lnSpc>
              <a:spcBef>
                <a:spcPts val="0"/>
              </a:spcBef>
              <a:defRPr/>
            </a:pPr>
            <a:r>
              <a:rPr lang="en-US" sz="2400" dirty="0"/>
              <a:t>Data Hiding for Efficient Storage</a:t>
            </a:r>
            <a:endParaRPr lang="en-IN" sz="2400" dirty="0"/>
          </a:p>
        </p:txBody>
      </p:sp>
      <p:graphicFrame>
        <p:nvGraphicFramePr>
          <p:cNvPr id="12" name="Diagram 11">
            <a:extLst>
              <a:ext uri="{FF2B5EF4-FFF2-40B4-BE49-F238E27FC236}">
                <a16:creationId xmlns:a16="http://schemas.microsoft.com/office/drawing/2014/main" id="{07F75F38-0387-1660-0229-DA8EAB8AF058}"/>
              </a:ext>
            </a:extLst>
          </p:cNvPr>
          <p:cNvGraphicFramePr/>
          <p:nvPr>
            <p:extLst>
              <p:ext uri="{D42A27DB-BD31-4B8C-83A1-F6EECF244321}">
                <p14:modId xmlns:p14="http://schemas.microsoft.com/office/powerpoint/2010/main" val="1101027380"/>
              </p:ext>
            </p:extLst>
          </p:nvPr>
        </p:nvGraphicFramePr>
        <p:xfrm>
          <a:off x="4483547" y="838043"/>
          <a:ext cx="8597751" cy="5820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4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322729" y="2334947"/>
            <a:ext cx="6110343" cy="2624328"/>
          </a:xfrm>
        </p:spPr>
        <p:txBody>
          <a:bodyPr/>
          <a:lstStyle/>
          <a:p>
            <a:r>
              <a:rPr lang="en-US" sz="5400" dirty="0"/>
              <a:t>Experiment</a:t>
            </a:r>
            <a:r>
              <a:rPr lang="en-US" dirty="0"/>
              <a:t> Domain</a:t>
            </a:r>
          </a:p>
        </p:txBody>
      </p:sp>
    </p:spTree>
    <p:extLst>
      <p:ext uri="{BB962C8B-B14F-4D97-AF65-F5344CB8AC3E}">
        <p14:creationId xmlns:p14="http://schemas.microsoft.com/office/powerpoint/2010/main" val="351016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1" y="425361"/>
            <a:ext cx="11176657" cy="1014984"/>
          </a:xfrm>
        </p:spPr>
        <p:txBody>
          <a:bodyPr/>
          <a:lstStyle/>
          <a:p>
            <a:pPr algn="l"/>
            <a:r>
              <a:rPr lang="en-IN" sz="3600" dirty="0"/>
              <a:t>Discrete Wavelet Transform (DWT)</a:t>
            </a:r>
            <a:endParaRPr lang="en-US" sz="66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484629" y="1241082"/>
            <a:ext cx="11176657" cy="16803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dirty="0">
                <a:solidFill>
                  <a:srgbClr val="000000"/>
                </a:solidFill>
                <a:latin typeface="+mj-lt"/>
              </a:rPr>
              <a:t>DWT is a transform domain technique where any signal can be </a:t>
            </a:r>
            <a:r>
              <a:rPr lang="en-US" sz="2000" dirty="0" err="1">
                <a:solidFill>
                  <a:srgbClr val="000000"/>
                </a:solidFill>
                <a:latin typeface="+mj-lt"/>
              </a:rPr>
              <a:t>analysed</a:t>
            </a:r>
            <a:r>
              <a:rPr lang="en-US" sz="2000" dirty="0">
                <a:solidFill>
                  <a:srgbClr val="000000"/>
                </a:solidFill>
                <a:latin typeface="+mj-lt"/>
              </a:rPr>
              <a:t> into its average and detail sub-bands. The DWT is used to decompose the image into non-overlapping sub-bands, namely, approximation (LL), horizontal (LH), vertical (HL) and diagonal (HH). We can further decompose the ‘LL’/or other sub-band to obtain wavelet coefficients at multiple level.</a:t>
            </a:r>
          </a:p>
          <a:p>
            <a:pPr marL="0" indent="0">
              <a:lnSpc>
                <a:spcPct val="120000"/>
              </a:lnSpc>
              <a:spcBef>
                <a:spcPts val="0"/>
              </a:spcBef>
              <a:buNone/>
              <a:defRPr/>
            </a:pPr>
            <a:r>
              <a:rPr lang="en-IN" dirty="0">
                <a:latin typeface="+mj-lt"/>
              </a:rPr>
              <a:t>          </a:t>
            </a:r>
          </a:p>
        </p:txBody>
      </p:sp>
      <p:pic>
        <p:nvPicPr>
          <p:cNvPr id="5" name="Picture 4">
            <a:extLst>
              <a:ext uri="{FF2B5EF4-FFF2-40B4-BE49-F238E27FC236}">
                <a16:creationId xmlns:a16="http://schemas.microsoft.com/office/drawing/2014/main" id="{316D29D1-0019-677A-D61F-2B18E2DB6228}"/>
              </a:ext>
            </a:extLst>
          </p:cNvPr>
          <p:cNvPicPr>
            <a:picLocks noChangeAspect="1"/>
          </p:cNvPicPr>
          <p:nvPr/>
        </p:nvPicPr>
        <p:blipFill>
          <a:blip r:embed="rId2"/>
          <a:stretch>
            <a:fillRect/>
          </a:stretch>
        </p:blipFill>
        <p:spPr>
          <a:xfrm>
            <a:off x="1818201" y="3554229"/>
            <a:ext cx="8509514" cy="2205739"/>
          </a:xfrm>
          <a:prstGeom prst="rect">
            <a:avLst/>
          </a:prstGeom>
        </p:spPr>
      </p:pic>
    </p:spTree>
    <p:extLst>
      <p:ext uri="{BB962C8B-B14F-4D97-AF65-F5344CB8AC3E}">
        <p14:creationId xmlns:p14="http://schemas.microsoft.com/office/powerpoint/2010/main" val="19602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28" y="425361"/>
            <a:ext cx="11176657" cy="1014984"/>
          </a:xfrm>
        </p:spPr>
        <p:txBody>
          <a:bodyPr/>
          <a:lstStyle/>
          <a:p>
            <a:pPr algn="l"/>
            <a:r>
              <a:rPr lang="en-IN" sz="3600" dirty="0"/>
              <a:t>Histogram shifting</a:t>
            </a:r>
            <a:endParaRPr lang="en-US" sz="66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484629" y="1241082"/>
            <a:ext cx="11176657" cy="1964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dirty="0">
                <a:solidFill>
                  <a:srgbClr val="000000"/>
                </a:solidFill>
                <a:latin typeface="+mj-lt"/>
              </a:rPr>
              <a:t>Histogram shifting is a reversible data hiding technique that utilizes the histogram of pixel values in an image to embed secret data. This method exploits the redundancy in pixel intensity values to conceal information with minimal distortion, ensuring that the original image can be perfectly restored after the hidden data is extracted. The key steps involved in histogram shifting are as follows:</a:t>
            </a:r>
            <a:r>
              <a:rPr lang="en-IN" dirty="0">
                <a:latin typeface="+mj-lt"/>
              </a:rPr>
              <a:t>          </a:t>
            </a:r>
          </a:p>
        </p:txBody>
      </p:sp>
      <p:sp>
        <p:nvSpPr>
          <p:cNvPr id="6" name="Text Placeholder 7">
            <a:extLst>
              <a:ext uri="{FF2B5EF4-FFF2-40B4-BE49-F238E27FC236}">
                <a16:creationId xmlns:a16="http://schemas.microsoft.com/office/drawing/2014/main" id="{2A4D91AB-89FF-38F2-60D7-BF7AAAA7149F}"/>
              </a:ext>
            </a:extLst>
          </p:cNvPr>
          <p:cNvSpPr txBox="1">
            <a:spLocks/>
          </p:cNvSpPr>
          <p:nvPr/>
        </p:nvSpPr>
        <p:spPr>
          <a:xfrm>
            <a:off x="484631" y="3544645"/>
            <a:ext cx="10998552" cy="26194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defRPr/>
            </a:pPr>
            <a:r>
              <a:rPr lang="en-US" sz="2000" b="1" dirty="0">
                <a:solidFill>
                  <a:srgbClr val="000000"/>
                </a:solidFill>
                <a:latin typeface="Century Gothic"/>
              </a:rPr>
              <a:t>Histogram Calculation: </a:t>
            </a:r>
            <a:r>
              <a:rPr lang="en-US" sz="2000" dirty="0">
                <a:solidFill>
                  <a:srgbClr val="000000"/>
                </a:solidFill>
                <a:latin typeface="Century Gothic"/>
              </a:rPr>
              <a:t>The pixel values of the cover image are analyzed to construct a histogram, which represents the frequency distribution of these values.</a:t>
            </a:r>
          </a:p>
          <a:p>
            <a:pPr>
              <a:lnSpc>
                <a:spcPct val="120000"/>
              </a:lnSpc>
              <a:spcBef>
                <a:spcPts val="0"/>
              </a:spcBef>
              <a:defRPr/>
            </a:pPr>
            <a:endParaRPr lang="en-US" sz="2000" dirty="0">
              <a:solidFill>
                <a:srgbClr val="000000"/>
              </a:solidFill>
              <a:latin typeface="Century Gothic"/>
            </a:endParaRPr>
          </a:p>
          <a:p>
            <a:pPr>
              <a:lnSpc>
                <a:spcPct val="120000"/>
              </a:lnSpc>
              <a:spcBef>
                <a:spcPts val="0"/>
              </a:spcBef>
              <a:defRPr/>
            </a:pPr>
            <a:r>
              <a:rPr lang="en-US" sz="2000" b="1" dirty="0">
                <a:solidFill>
                  <a:srgbClr val="000000"/>
                </a:solidFill>
                <a:latin typeface="Century Gothic"/>
              </a:rPr>
              <a:t>Peak and Zero Points Identification: </a:t>
            </a:r>
            <a:r>
              <a:rPr lang="en-US" sz="2000" dirty="0">
                <a:solidFill>
                  <a:srgbClr val="000000"/>
                </a:solidFill>
                <a:latin typeface="Century Gothic"/>
              </a:rPr>
              <a:t>The histogram is examined to identify peak points (intensity values with the highest frequency) and zero points (intensity values with zero frequency). The peak points are used for data embedding, while zero points facilitate the reversible nature of the method.</a:t>
            </a:r>
          </a:p>
          <a:p>
            <a:pPr>
              <a:lnSpc>
                <a:spcPct val="120000"/>
              </a:lnSpc>
              <a:spcBef>
                <a:spcPts val="0"/>
              </a:spcBef>
              <a:defRPr/>
            </a:pPr>
            <a:endParaRPr lang="en-US" sz="2000" dirty="0">
              <a:solidFill>
                <a:srgbClr val="000000"/>
              </a:solidFill>
              <a:latin typeface="Century Gothic"/>
            </a:endParaRPr>
          </a:p>
          <a:p>
            <a:pPr>
              <a:lnSpc>
                <a:spcPct val="120000"/>
              </a:lnSpc>
              <a:spcBef>
                <a:spcPts val="0"/>
              </a:spcBef>
              <a:defRPr/>
            </a:pPr>
            <a:endParaRPr lang="en-IN" dirty="0"/>
          </a:p>
        </p:txBody>
      </p:sp>
    </p:spTree>
    <p:extLst>
      <p:ext uri="{BB962C8B-B14F-4D97-AF65-F5344CB8AC3E}">
        <p14:creationId xmlns:p14="http://schemas.microsoft.com/office/powerpoint/2010/main" val="41612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507671" y="382395"/>
            <a:ext cx="11176657" cy="3372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defRPr/>
            </a:pPr>
            <a:r>
              <a:rPr lang="en-US" sz="2000" b="1" dirty="0">
                <a:solidFill>
                  <a:srgbClr val="000000"/>
                </a:solidFill>
                <a:latin typeface="+mj-lt"/>
              </a:rPr>
              <a:t>Data Embedding: </a:t>
            </a:r>
            <a:r>
              <a:rPr lang="en-US" sz="2000" dirty="0">
                <a:solidFill>
                  <a:srgbClr val="000000"/>
                </a:solidFill>
                <a:latin typeface="+mj-lt"/>
              </a:rPr>
              <a:t>Secret data bits are embedded by shifting the pixel values. Pixels corresponding to the peak point are shifted towards the zero point to create space for the secret data. Each bit of the secret data can be embedded by modifying the pixel values around the peak point.</a:t>
            </a:r>
          </a:p>
          <a:p>
            <a:pPr>
              <a:lnSpc>
                <a:spcPct val="120000"/>
              </a:lnSpc>
              <a:spcBef>
                <a:spcPts val="0"/>
              </a:spcBef>
              <a:defRPr/>
            </a:pPr>
            <a:endParaRPr lang="en-US" sz="2000" dirty="0">
              <a:solidFill>
                <a:srgbClr val="000000"/>
              </a:solidFill>
              <a:latin typeface="+mj-lt"/>
            </a:endParaRPr>
          </a:p>
          <a:p>
            <a:pPr>
              <a:lnSpc>
                <a:spcPct val="120000"/>
              </a:lnSpc>
              <a:spcBef>
                <a:spcPts val="0"/>
              </a:spcBef>
              <a:defRPr/>
            </a:pPr>
            <a:r>
              <a:rPr lang="en-US" sz="2000" b="1" dirty="0">
                <a:latin typeface="+mj-lt"/>
              </a:rPr>
              <a:t>Reconstruction and Extraction: </a:t>
            </a:r>
            <a:r>
              <a:rPr lang="en-US" sz="2000" dirty="0">
                <a:latin typeface="+mj-lt"/>
              </a:rPr>
              <a:t>During extraction, the process is reversed. The embedded data is retrieved by examining the modified pixel values, and the original image is restored by shifting the pixels back to their original positions.</a:t>
            </a:r>
            <a:endParaRPr lang="en-IN" sz="2000" dirty="0">
              <a:latin typeface="+mj-lt"/>
            </a:endParaRPr>
          </a:p>
        </p:txBody>
      </p:sp>
      <p:pic>
        <p:nvPicPr>
          <p:cNvPr id="9" name="Picture 8">
            <a:extLst>
              <a:ext uri="{FF2B5EF4-FFF2-40B4-BE49-F238E27FC236}">
                <a16:creationId xmlns:a16="http://schemas.microsoft.com/office/drawing/2014/main" id="{FC0B8EC6-1D67-8528-E3A7-318EE3CB36C7}"/>
              </a:ext>
            </a:extLst>
          </p:cNvPr>
          <p:cNvPicPr>
            <a:picLocks noChangeAspect="1"/>
          </p:cNvPicPr>
          <p:nvPr/>
        </p:nvPicPr>
        <p:blipFill rotWithShape="1">
          <a:blip r:embed="rId2"/>
          <a:srcRect b="48863"/>
          <a:stretch/>
        </p:blipFill>
        <p:spPr>
          <a:xfrm>
            <a:off x="2443249" y="3440851"/>
            <a:ext cx="6743781" cy="3034754"/>
          </a:xfrm>
          <a:prstGeom prst="rect">
            <a:avLst/>
          </a:prstGeom>
        </p:spPr>
      </p:pic>
    </p:spTree>
    <p:extLst>
      <p:ext uri="{BB962C8B-B14F-4D97-AF65-F5344CB8AC3E}">
        <p14:creationId xmlns:p14="http://schemas.microsoft.com/office/powerpoint/2010/main" val="428780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1" y="265072"/>
            <a:ext cx="11176657" cy="1014984"/>
          </a:xfrm>
        </p:spPr>
        <p:txBody>
          <a:bodyPr/>
          <a:lstStyle/>
          <a:p>
            <a:pPr algn="l"/>
            <a:r>
              <a:rPr lang="en-IN" sz="3600" dirty="0"/>
              <a:t>Arnold’s Cat Map</a:t>
            </a:r>
            <a:endParaRPr lang="en-US" sz="66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507671" y="1015071"/>
            <a:ext cx="11176657" cy="2326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dirty="0">
                <a:solidFill>
                  <a:srgbClr val="000000"/>
                </a:solidFill>
                <a:latin typeface="+mj-lt"/>
              </a:rPr>
              <a:t>Arnold's Cat Map, a two-dimensional chaotic technique used to shuffle pixel positions in an image without losing any data. The Cat Map equation transforms pixel coordinates to create a new image. By iterating this transformation randomly for a certain number of times, a scrambled image is generated, ensuring digital image encryption. This scrambled image can be safely transmitted over communication channels without revealing its content. At the receiving end, reversing the process brings back the original image, ensuring secure transmission and protection against unauthorized access</a:t>
            </a:r>
          </a:p>
          <a:p>
            <a:pPr marL="0" indent="0">
              <a:lnSpc>
                <a:spcPct val="120000"/>
              </a:lnSpc>
              <a:spcBef>
                <a:spcPts val="0"/>
              </a:spcBef>
              <a:buFont typeface="Arial" panose="020B0604020202020204" pitchFamily="34" charset="0"/>
              <a:buNone/>
              <a:defRPr/>
            </a:pPr>
            <a:endParaRPr lang="en-US" sz="2000" dirty="0">
              <a:solidFill>
                <a:srgbClr val="000000"/>
              </a:solidFill>
              <a:latin typeface="+mj-lt"/>
            </a:endParaRPr>
          </a:p>
          <a:p>
            <a:pPr marL="0" indent="0">
              <a:lnSpc>
                <a:spcPct val="120000"/>
              </a:lnSpc>
              <a:spcBef>
                <a:spcPts val="0"/>
              </a:spcBef>
              <a:buFont typeface="Arial" panose="020B0604020202020204" pitchFamily="34" charset="0"/>
              <a:buNone/>
              <a:defRPr/>
            </a:pPr>
            <a:endParaRPr lang="en-IN" dirty="0">
              <a:latin typeface="+mj-lt"/>
            </a:endParaRPr>
          </a:p>
        </p:txBody>
      </p:sp>
      <p:sp>
        <p:nvSpPr>
          <p:cNvPr id="8" name="Text Placeholder 7">
            <a:extLst>
              <a:ext uri="{FF2B5EF4-FFF2-40B4-BE49-F238E27FC236}">
                <a16:creationId xmlns:a16="http://schemas.microsoft.com/office/drawing/2014/main" id="{43380FA3-C96B-7403-E631-F8E8650B7613}"/>
              </a:ext>
            </a:extLst>
          </p:cNvPr>
          <p:cNvSpPr txBox="1">
            <a:spLocks/>
          </p:cNvSpPr>
          <p:nvPr/>
        </p:nvSpPr>
        <p:spPr>
          <a:xfrm>
            <a:off x="484631" y="5402418"/>
            <a:ext cx="10520443" cy="1190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dirty="0">
                <a:solidFill>
                  <a:srgbClr val="000000"/>
                </a:solidFill>
                <a:latin typeface="Century Gothic"/>
              </a:rPr>
              <a:t>Where p and q are the positive integers</a:t>
            </a:r>
          </a:p>
          <a:p>
            <a:pPr marL="0" indent="0">
              <a:lnSpc>
                <a:spcPct val="120000"/>
              </a:lnSpc>
              <a:spcBef>
                <a:spcPts val="0"/>
              </a:spcBef>
              <a:buFont typeface="Arial" panose="020B0604020202020204" pitchFamily="34" charset="0"/>
              <a:buNone/>
              <a:defRPr/>
            </a:pPr>
            <a:r>
              <a:rPr lang="en-US" sz="2000" dirty="0">
                <a:solidFill>
                  <a:srgbClr val="000000"/>
                </a:solidFill>
                <a:latin typeface="Century Gothic"/>
              </a:rPr>
              <a:t>(</a:t>
            </a:r>
            <a:r>
              <a:rPr lang="en-US" sz="2000" dirty="0" err="1">
                <a:solidFill>
                  <a:srgbClr val="000000"/>
                </a:solidFill>
                <a:latin typeface="Century Gothic"/>
              </a:rPr>
              <a:t>x’,y</a:t>
            </a:r>
            <a:r>
              <a:rPr lang="en-US" sz="2000" dirty="0">
                <a:solidFill>
                  <a:srgbClr val="000000"/>
                </a:solidFill>
                <a:latin typeface="Century Gothic"/>
              </a:rPr>
              <a:t>’) is the correspondence new location of the original pixel</a:t>
            </a:r>
          </a:p>
        </p:txBody>
      </p:sp>
      <p:pic>
        <p:nvPicPr>
          <p:cNvPr id="9" name="Picture 8">
            <a:extLst>
              <a:ext uri="{FF2B5EF4-FFF2-40B4-BE49-F238E27FC236}">
                <a16:creationId xmlns:a16="http://schemas.microsoft.com/office/drawing/2014/main" id="{514B30B9-BA88-39CC-1E55-CA01B3194347}"/>
              </a:ext>
            </a:extLst>
          </p:cNvPr>
          <p:cNvPicPr>
            <a:picLocks noChangeAspect="1"/>
          </p:cNvPicPr>
          <p:nvPr/>
        </p:nvPicPr>
        <p:blipFill>
          <a:blip r:embed="rId2"/>
          <a:stretch>
            <a:fillRect/>
          </a:stretch>
        </p:blipFill>
        <p:spPr>
          <a:xfrm>
            <a:off x="4671907" y="3777562"/>
            <a:ext cx="2339523" cy="1569992"/>
          </a:xfrm>
          <a:prstGeom prst="rect">
            <a:avLst/>
          </a:prstGeom>
        </p:spPr>
      </p:pic>
    </p:spTree>
    <p:extLst>
      <p:ext uri="{BB962C8B-B14F-4D97-AF65-F5344CB8AC3E}">
        <p14:creationId xmlns:p14="http://schemas.microsoft.com/office/powerpoint/2010/main" val="320916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7EE69A-9D7C-903F-979B-E8966451210E}"/>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5" name="Footer Placeholder 4">
            <a:extLst>
              <a:ext uri="{FF2B5EF4-FFF2-40B4-BE49-F238E27FC236}">
                <a16:creationId xmlns:a16="http://schemas.microsoft.com/office/drawing/2014/main" id="{65496D36-1A82-51F4-F8B2-05C1C102900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D4D5662-6809-3157-6494-04E608A7EC0A}"/>
              </a:ext>
            </a:extLst>
          </p:cNvPr>
          <p:cNvSpPr>
            <a:spLocks noGrp="1"/>
          </p:cNvSpPr>
          <p:nvPr>
            <p:ph type="dt" sz="half" idx="10"/>
          </p:nvPr>
        </p:nvSpPr>
        <p:spPr/>
        <p:txBody>
          <a:bodyPr/>
          <a:lstStyle/>
          <a:p>
            <a:r>
              <a:rPr lang="en-US" noProof="0"/>
              <a:t>20XX</a:t>
            </a:r>
          </a:p>
        </p:txBody>
      </p:sp>
      <p:pic>
        <p:nvPicPr>
          <p:cNvPr id="8" name="Picture 7">
            <a:extLst>
              <a:ext uri="{FF2B5EF4-FFF2-40B4-BE49-F238E27FC236}">
                <a16:creationId xmlns:a16="http://schemas.microsoft.com/office/drawing/2014/main" id="{D66ED26F-CCF4-86F0-0161-FA166BE87DF4}"/>
              </a:ext>
            </a:extLst>
          </p:cNvPr>
          <p:cNvPicPr>
            <a:picLocks noChangeAspect="1"/>
          </p:cNvPicPr>
          <p:nvPr/>
        </p:nvPicPr>
        <p:blipFill>
          <a:blip r:embed="rId2"/>
          <a:stretch>
            <a:fillRect/>
          </a:stretch>
        </p:blipFill>
        <p:spPr>
          <a:xfrm>
            <a:off x="526229" y="758849"/>
            <a:ext cx="7283824" cy="4698066"/>
          </a:xfrm>
          <a:prstGeom prst="rect">
            <a:avLst/>
          </a:prstGeom>
        </p:spPr>
      </p:pic>
      <p:pic>
        <p:nvPicPr>
          <p:cNvPr id="10" name="Picture 9">
            <a:extLst>
              <a:ext uri="{FF2B5EF4-FFF2-40B4-BE49-F238E27FC236}">
                <a16:creationId xmlns:a16="http://schemas.microsoft.com/office/drawing/2014/main" id="{C738B12F-1DCF-4EF9-BA65-2AF7E06FAEF4}"/>
              </a:ext>
            </a:extLst>
          </p:cNvPr>
          <p:cNvPicPr>
            <a:picLocks noChangeAspect="1"/>
          </p:cNvPicPr>
          <p:nvPr/>
        </p:nvPicPr>
        <p:blipFill>
          <a:blip r:embed="rId3"/>
          <a:stretch>
            <a:fillRect/>
          </a:stretch>
        </p:blipFill>
        <p:spPr>
          <a:xfrm>
            <a:off x="8654527" y="1855344"/>
            <a:ext cx="2133600" cy="2505075"/>
          </a:xfrm>
          <a:prstGeom prst="rect">
            <a:avLst/>
          </a:prstGeom>
        </p:spPr>
      </p:pic>
    </p:spTree>
    <p:extLst>
      <p:ext uri="{BB962C8B-B14F-4D97-AF65-F5344CB8AC3E}">
        <p14:creationId xmlns:p14="http://schemas.microsoft.com/office/powerpoint/2010/main" val="2912539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530712" y="987920"/>
            <a:ext cx="11176657" cy="16803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b="1" dirty="0">
                <a:solidFill>
                  <a:srgbClr val="000000"/>
                </a:solidFill>
                <a:latin typeface="+mj-lt"/>
              </a:rPr>
              <a:t>Peak Signal to Noise Ratio(PSNR):  </a:t>
            </a:r>
            <a:r>
              <a:rPr lang="en-US" sz="2000" dirty="0">
                <a:solidFill>
                  <a:srgbClr val="000000"/>
                </a:solidFill>
                <a:latin typeface="+mj-lt"/>
              </a:rPr>
              <a:t>PSNR is one of the popular and top notch metric used to measure the quality of the watermarked-image by analyzing the mean squared error value between the Cover and the watermarked-image. For 8-bit images, PSNR is calculated as:</a:t>
            </a:r>
          </a:p>
          <a:p>
            <a:pPr marL="0" indent="0">
              <a:lnSpc>
                <a:spcPct val="120000"/>
              </a:lnSpc>
              <a:spcBef>
                <a:spcPts val="0"/>
              </a:spcBef>
              <a:buFont typeface="Arial" panose="020B0604020202020204" pitchFamily="34" charset="0"/>
              <a:buNone/>
              <a:defRPr/>
            </a:pPr>
            <a:r>
              <a:rPr lang="en-US" sz="2000" b="1" dirty="0">
                <a:solidFill>
                  <a:srgbClr val="000000"/>
                </a:solidFill>
                <a:latin typeface="+mj-lt"/>
              </a:rPr>
              <a:t>   </a:t>
            </a:r>
          </a:p>
          <a:p>
            <a:pPr marL="0" indent="0">
              <a:lnSpc>
                <a:spcPct val="120000"/>
              </a:lnSpc>
              <a:spcBef>
                <a:spcPts val="0"/>
              </a:spcBef>
              <a:buNone/>
              <a:defRPr/>
            </a:pPr>
            <a:r>
              <a:rPr lang="en-IN" dirty="0">
                <a:latin typeface="+mj-lt"/>
              </a:rPr>
              <a:t>          </a:t>
            </a:r>
          </a:p>
        </p:txBody>
      </p:sp>
      <p:pic>
        <p:nvPicPr>
          <p:cNvPr id="8" name="Picture 7">
            <a:extLst>
              <a:ext uri="{FF2B5EF4-FFF2-40B4-BE49-F238E27FC236}">
                <a16:creationId xmlns:a16="http://schemas.microsoft.com/office/drawing/2014/main" id="{739DA754-51F6-82F5-91E5-3317CCF796E9}"/>
              </a:ext>
            </a:extLst>
          </p:cNvPr>
          <p:cNvPicPr>
            <a:picLocks noChangeAspect="1"/>
          </p:cNvPicPr>
          <p:nvPr/>
        </p:nvPicPr>
        <p:blipFill>
          <a:blip r:embed="rId2"/>
          <a:stretch>
            <a:fillRect/>
          </a:stretch>
        </p:blipFill>
        <p:spPr>
          <a:xfrm>
            <a:off x="3418913" y="2607882"/>
            <a:ext cx="4299924" cy="886754"/>
          </a:xfrm>
          <a:prstGeom prst="rect">
            <a:avLst/>
          </a:prstGeom>
        </p:spPr>
      </p:pic>
      <p:sp>
        <p:nvSpPr>
          <p:cNvPr id="11" name="TextBox 10">
            <a:extLst>
              <a:ext uri="{FF2B5EF4-FFF2-40B4-BE49-F238E27FC236}">
                <a16:creationId xmlns:a16="http://schemas.microsoft.com/office/drawing/2014/main" id="{16DE26D0-EB2F-AE25-1A6C-BC5DF2D7673D}"/>
              </a:ext>
            </a:extLst>
          </p:cNvPr>
          <p:cNvSpPr txBox="1"/>
          <p:nvPr/>
        </p:nvSpPr>
        <p:spPr>
          <a:xfrm>
            <a:off x="727934" y="3784194"/>
            <a:ext cx="6099586" cy="400110"/>
          </a:xfrm>
          <a:prstGeom prst="rect">
            <a:avLst/>
          </a:prstGeom>
          <a:noFill/>
        </p:spPr>
        <p:txBody>
          <a:bodyPr wrap="square">
            <a:spAutoFit/>
          </a:bodyPr>
          <a:lstStyle/>
          <a:p>
            <a:r>
              <a:rPr lang="en-US" sz="2000" dirty="0">
                <a:latin typeface="+mj-lt"/>
              </a:rPr>
              <a:t>And MSE is calculated as:</a:t>
            </a:r>
          </a:p>
        </p:txBody>
      </p:sp>
      <p:sp>
        <p:nvSpPr>
          <p:cNvPr id="12" name="TextBox 11">
            <a:extLst>
              <a:ext uri="{FF2B5EF4-FFF2-40B4-BE49-F238E27FC236}">
                <a16:creationId xmlns:a16="http://schemas.microsoft.com/office/drawing/2014/main" id="{121B0C2C-4C6F-3268-4596-11404E47FE04}"/>
              </a:ext>
            </a:extLst>
          </p:cNvPr>
          <p:cNvSpPr txBox="1"/>
          <p:nvPr/>
        </p:nvSpPr>
        <p:spPr>
          <a:xfrm>
            <a:off x="838200" y="5173499"/>
            <a:ext cx="10543391" cy="707886"/>
          </a:xfrm>
          <a:prstGeom prst="rect">
            <a:avLst/>
          </a:prstGeom>
          <a:noFill/>
        </p:spPr>
        <p:txBody>
          <a:bodyPr wrap="square" rtlCol="0">
            <a:spAutoFit/>
          </a:bodyPr>
          <a:lstStyle/>
          <a:p>
            <a:r>
              <a:rPr lang="en-US" sz="2000" dirty="0">
                <a:latin typeface="+mj-lt"/>
              </a:rPr>
              <a:t>N is the in the watermarked-image and C</a:t>
            </a:r>
            <a:r>
              <a:rPr lang="en-US" sz="2000" baseline="-25000" dirty="0">
                <a:latin typeface="+mj-lt"/>
              </a:rPr>
              <a:t>i</a:t>
            </a:r>
            <a:r>
              <a:rPr lang="en-US" sz="2000" baseline="30000" dirty="0">
                <a:latin typeface="+mj-lt"/>
              </a:rPr>
              <a:t>’</a:t>
            </a:r>
            <a:r>
              <a:rPr lang="en-US" sz="2000" dirty="0">
                <a:latin typeface="+mj-lt"/>
              </a:rPr>
              <a:t> is the intensity of </a:t>
            </a:r>
            <a:r>
              <a:rPr lang="en-US" sz="2000" dirty="0" err="1">
                <a:latin typeface="+mj-lt"/>
              </a:rPr>
              <a:t>i</a:t>
            </a:r>
            <a:r>
              <a:rPr lang="en-US" sz="2000" baseline="30000" dirty="0" err="1">
                <a:latin typeface="+mj-lt"/>
              </a:rPr>
              <a:t>th</a:t>
            </a:r>
            <a:r>
              <a:rPr lang="en-US" sz="2000" dirty="0">
                <a:latin typeface="+mj-lt"/>
              </a:rPr>
              <a:t> pixel in the cover image. number of cover image pixels, C</a:t>
            </a:r>
            <a:r>
              <a:rPr lang="en-US" sz="2000" baseline="-25000" dirty="0">
                <a:latin typeface="+mj-lt"/>
              </a:rPr>
              <a:t>i</a:t>
            </a:r>
            <a:r>
              <a:rPr lang="en-US" sz="2000" dirty="0">
                <a:latin typeface="+mj-lt"/>
              </a:rPr>
              <a:t> is the intensity of </a:t>
            </a:r>
            <a:r>
              <a:rPr lang="en-US" sz="2000" dirty="0" err="1">
                <a:latin typeface="+mj-lt"/>
              </a:rPr>
              <a:t>i</a:t>
            </a:r>
            <a:r>
              <a:rPr lang="en-US" sz="2000" baseline="30000" dirty="0" err="1">
                <a:latin typeface="+mj-lt"/>
              </a:rPr>
              <a:t>th</a:t>
            </a:r>
            <a:r>
              <a:rPr lang="en-US" sz="2000" dirty="0">
                <a:latin typeface="+mj-lt"/>
              </a:rPr>
              <a:t>  pixel </a:t>
            </a:r>
            <a:endParaRPr lang="en-IN" sz="2000" dirty="0">
              <a:latin typeface="+mj-lt"/>
            </a:endParaRPr>
          </a:p>
        </p:txBody>
      </p:sp>
      <p:pic>
        <p:nvPicPr>
          <p:cNvPr id="13" name="Picture 12">
            <a:extLst>
              <a:ext uri="{FF2B5EF4-FFF2-40B4-BE49-F238E27FC236}">
                <a16:creationId xmlns:a16="http://schemas.microsoft.com/office/drawing/2014/main" id="{06025676-0B0C-3019-D9B0-D148F3C4D7DE}"/>
              </a:ext>
            </a:extLst>
          </p:cNvPr>
          <p:cNvPicPr>
            <a:picLocks noChangeAspect="1"/>
          </p:cNvPicPr>
          <p:nvPr/>
        </p:nvPicPr>
        <p:blipFill>
          <a:blip r:embed="rId3"/>
          <a:stretch>
            <a:fillRect/>
          </a:stretch>
        </p:blipFill>
        <p:spPr>
          <a:xfrm>
            <a:off x="4252144" y="4313264"/>
            <a:ext cx="2224671" cy="652893"/>
          </a:xfrm>
          <a:prstGeom prst="rect">
            <a:avLst/>
          </a:prstGeom>
        </p:spPr>
      </p:pic>
      <p:sp>
        <p:nvSpPr>
          <p:cNvPr id="14" name="Title 16">
            <a:extLst>
              <a:ext uri="{FF2B5EF4-FFF2-40B4-BE49-F238E27FC236}">
                <a16:creationId xmlns:a16="http://schemas.microsoft.com/office/drawing/2014/main" id="{B7C49EB9-4599-F2D5-3BB7-D986C980716A}"/>
              </a:ext>
            </a:extLst>
          </p:cNvPr>
          <p:cNvSpPr>
            <a:spLocks noGrp="1"/>
          </p:cNvSpPr>
          <p:nvPr>
            <p:ph type="title"/>
          </p:nvPr>
        </p:nvSpPr>
        <p:spPr>
          <a:xfrm>
            <a:off x="484631" y="152093"/>
            <a:ext cx="11176657" cy="1014984"/>
          </a:xfrm>
        </p:spPr>
        <p:txBody>
          <a:bodyPr/>
          <a:lstStyle/>
          <a:p>
            <a:pPr algn="l"/>
            <a:r>
              <a:rPr lang="en-US" sz="3600" dirty="0"/>
              <a:t>Performance Evaluation Techniques</a:t>
            </a:r>
            <a:endParaRPr lang="en-US" sz="6600" dirty="0"/>
          </a:p>
        </p:txBody>
      </p:sp>
    </p:spTree>
    <p:extLst>
      <p:ext uri="{BB962C8B-B14F-4D97-AF65-F5344CB8AC3E}">
        <p14:creationId xmlns:p14="http://schemas.microsoft.com/office/powerpoint/2010/main" val="226864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91670" y="2334947"/>
            <a:ext cx="6110343" cy="2624328"/>
          </a:xfrm>
        </p:spPr>
        <p:txBody>
          <a:bodyPr/>
          <a:lstStyle/>
          <a:p>
            <a:r>
              <a:rPr lang="en-US" sz="5400" dirty="0"/>
              <a:t>Literature</a:t>
            </a:r>
            <a:br>
              <a:rPr lang="en-US" sz="5400" dirty="0"/>
            </a:br>
            <a:r>
              <a:rPr lang="en-US" sz="5400" dirty="0"/>
              <a:t>Survey</a:t>
            </a:r>
            <a:endParaRPr lang="en-US" dirty="0"/>
          </a:p>
        </p:txBody>
      </p:sp>
    </p:spTree>
    <p:extLst>
      <p:ext uri="{BB962C8B-B14F-4D97-AF65-F5344CB8AC3E}">
        <p14:creationId xmlns:p14="http://schemas.microsoft.com/office/powerpoint/2010/main" val="234343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6C91C7-9912-A641-D5E8-F251F1EA1CA1}"/>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5" name="Footer Placeholder 4">
            <a:extLst>
              <a:ext uri="{FF2B5EF4-FFF2-40B4-BE49-F238E27FC236}">
                <a16:creationId xmlns:a16="http://schemas.microsoft.com/office/drawing/2014/main" id="{2089DD0B-DC5A-BC5A-A060-E3E23A56F40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60DDA63-6586-32F3-978B-F96F40778192}"/>
              </a:ext>
            </a:extLst>
          </p:cNvPr>
          <p:cNvSpPr>
            <a:spLocks noGrp="1"/>
          </p:cNvSpPr>
          <p:nvPr>
            <p:ph type="dt" sz="half" idx="10"/>
          </p:nvPr>
        </p:nvSpPr>
        <p:spPr/>
        <p:txBody>
          <a:bodyPr/>
          <a:lstStyle/>
          <a:p>
            <a:r>
              <a:rPr lang="en-US" noProof="0"/>
              <a:t>20XX</a:t>
            </a:r>
          </a:p>
        </p:txBody>
      </p:sp>
      <p:graphicFrame>
        <p:nvGraphicFramePr>
          <p:cNvPr id="8" name="Table 7">
            <a:extLst>
              <a:ext uri="{FF2B5EF4-FFF2-40B4-BE49-F238E27FC236}">
                <a16:creationId xmlns:a16="http://schemas.microsoft.com/office/drawing/2014/main" id="{E0BDF0EA-9F94-D262-4605-15B455959F86}"/>
              </a:ext>
            </a:extLst>
          </p:cNvPr>
          <p:cNvGraphicFramePr>
            <a:graphicFrameLocks noGrp="1"/>
          </p:cNvGraphicFramePr>
          <p:nvPr>
            <p:extLst>
              <p:ext uri="{D42A27DB-BD31-4B8C-83A1-F6EECF244321}">
                <p14:modId xmlns:p14="http://schemas.microsoft.com/office/powerpoint/2010/main" val="1387561095"/>
              </p:ext>
            </p:extLst>
          </p:nvPr>
        </p:nvGraphicFramePr>
        <p:xfrm>
          <a:off x="559398" y="133832"/>
          <a:ext cx="10979972" cy="6605459"/>
        </p:xfrm>
        <a:graphic>
          <a:graphicData uri="http://schemas.openxmlformats.org/drawingml/2006/table">
            <a:tbl>
              <a:tblPr firstRow="1" bandRow="1">
                <a:tableStyleId>{073A0DAA-6AF3-43AB-8588-CEC1D06C72B9}</a:tableStyleId>
              </a:tblPr>
              <a:tblGrid>
                <a:gridCol w="930068">
                  <a:extLst>
                    <a:ext uri="{9D8B030D-6E8A-4147-A177-3AD203B41FA5}">
                      <a16:colId xmlns:a16="http://schemas.microsoft.com/office/drawing/2014/main" val="1943073324"/>
                    </a:ext>
                  </a:extLst>
                </a:gridCol>
                <a:gridCol w="1818542">
                  <a:extLst>
                    <a:ext uri="{9D8B030D-6E8A-4147-A177-3AD203B41FA5}">
                      <a16:colId xmlns:a16="http://schemas.microsoft.com/office/drawing/2014/main" val="1991627033"/>
                    </a:ext>
                  </a:extLst>
                </a:gridCol>
                <a:gridCol w="3189833">
                  <a:extLst>
                    <a:ext uri="{9D8B030D-6E8A-4147-A177-3AD203B41FA5}">
                      <a16:colId xmlns:a16="http://schemas.microsoft.com/office/drawing/2014/main" val="3914060497"/>
                    </a:ext>
                  </a:extLst>
                </a:gridCol>
                <a:gridCol w="2094006">
                  <a:extLst>
                    <a:ext uri="{9D8B030D-6E8A-4147-A177-3AD203B41FA5}">
                      <a16:colId xmlns:a16="http://schemas.microsoft.com/office/drawing/2014/main" val="4260860655"/>
                    </a:ext>
                  </a:extLst>
                </a:gridCol>
                <a:gridCol w="1942109">
                  <a:extLst>
                    <a:ext uri="{9D8B030D-6E8A-4147-A177-3AD203B41FA5}">
                      <a16:colId xmlns:a16="http://schemas.microsoft.com/office/drawing/2014/main" val="355618027"/>
                    </a:ext>
                  </a:extLst>
                </a:gridCol>
                <a:gridCol w="1005414">
                  <a:extLst>
                    <a:ext uri="{9D8B030D-6E8A-4147-A177-3AD203B41FA5}">
                      <a16:colId xmlns:a16="http://schemas.microsoft.com/office/drawing/2014/main" val="2026322856"/>
                    </a:ext>
                  </a:extLst>
                </a:gridCol>
              </a:tblGrid>
              <a:tr h="570419">
                <a:tc>
                  <a:txBody>
                    <a:bodyPr/>
                    <a:lstStyle/>
                    <a:p>
                      <a:pPr algn="ctr"/>
                      <a:r>
                        <a:rPr lang="en-US" sz="1800" dirty="0" err="1">
                          <a:latin typeface="+mj-lt"/>
                        </a:rPr>
                        <a:t>Sl</a:t>
                      </a:r>
                      <a:r>
                        <a:rPr lang="en-US" sz="1800" dirty="0">
                          <a:latin typeface="+mj-lt"/>
                        </a:rPr>
                        <a:t> no. </a:t>
                      </a:r>
                      <a:endParaRPr lang="en-IN" sz="1800" dirty="0">
                        <a:latin typeface="+mj-lt"/>
                      </a:endParaRPr>
                    </a:p>
                  </a:txBody>
                  <a:tcPr/>
                </a:tc>
                <a:tc>
                  <a:txBody>
                    <a:bodyPr/>
                    <a:lstStyle/>
                    <a:p>
                      <a:pPr algn="ctr"/>
                      <a:r>
                        <a:rPr lang="en-US" sz="1800" dirty="0">
                          <a:latin typeface="+mj-lt"/>
                        </a:rPr>
                        <a:t>Author</a:t>
                      </a:r>
                      <a:endParaRPr lang="en-IN" sz="1800" dirty="0">
                        <a:latin typeface="+mj-lt"/>
                      </a:endParaRPr>
                    </a:p>
                  </a:txBody>
                  <a:tcPr/>
                </a:tc>
                <a:tc>
                  <a:txBody>
                    <a:bodyPr/>
                    <a:lstStyle/>
                    <a:p>
                      <a:pPr algn="ctr"/>
                      <a:r>
                        <a:rPr lang="en-US" sz="1800" dirty="0">
                          <a:latin typeface="+mj-lt"/>
                        </a:rPr>
                        <a:t>Paper</a:t>
                      </a:r>
                      <a:endParaRPr lang="en-IN" sz="1800" dirty="0">
                        <a:latin typeface="+mj-lt"/>
                      </a:endParaRPr>
                    </a:p>
                  </a:txBody>
                  <a:tcPr/>
                </a:tc>
                <a:tc>
                  <a:txBody>
                    <a:bodyPr/>
                    <a:lstStyle/>
                    <a:p>
                      <a:pPr algn="ctr"/>
                      <a:r>
                        <a:rPr lang="en-US" sz="1800" dirty="0">
                          <a:latin typeface="+mj-lt"/>
                        </a:rPr>
                        <a:t>Method</a:t>
                      </a:r>
                      <a:endParaRPr lang="en-IN" sz="1800" dirty="0">
                        <a:latin typeface="+mj-lt"/>
                      </a:endParaRPr>
                    </a:p>
                  </a:txBody>
                  <a:tcPr/>
                </a:tc>
                <a:tc>
                  <a:txBody>
                    <a:bodyPr/>
                    <a:lstStyle/>
                    <a:p>
                      <a:pPr algn="ctr"/>
                      <a:r>
                        <a:rPr lang="en-US" sz="1800" dirty="0">
                          <a:latin typeface="+mj-lt"/>
                        </a:rPr>
                        <a:t>Result</a:t>
                      </a:r>
                      <a:endParaRPr lang="en-IN" sz="1800" dirty="0">
                        <a:latin typeface="+mj-lt"/>
                      </a:endParaRPr>
                    </a:p>
                  </a:txBody>
                  <a:tcPr/>
                </a:tc>
                <a:tc>
                  <a:txBody>
                    <a:bodyPr/>
                    <a:lstStyle/>
                    <a:p>
                      <a:pPr algn="ctr"/>
                      <a:r>
                        <a:rPr lang="en-US" sz="1800" dirty="0">
                          <a:latin typeface="+mj-lt"/>
                        </a:rPr>
                        <a:t>Year</a:t>
                      </a:r>
                      <a:endParaRPr lang="en-IN" sz="1800" dirty="0">
                        <a:latin typeface="+mj-lt"/>
                      </a:endParaRPr>
                    </a:p>
                  </a:txBody>
                  <a:tcPr/>
                </a:tc>
                <a:extLst>
                  <a:ext uri="{0D108BD9-81ED-4DB2-BD59-A6C34878D82A}">
                    <a16:rowId xmlns:a16="http://schemas.microsoft.com/office/drawing/2014/main" val="3784175178"/>
                  </a:ext>
                </a:extLst>
              </a:tr>
              <a:tr h="1159198">
                <a:tc>
                  <a:txBody>
                    <a:bodyPr/>
                    <a:lstStyle/>
                    <a:p>
                      <a:r>
                        <a:rPr lang="en-US" sz="2000" b="1" dirty="0">
                          <a:latin typeface="+mj-lt"/>
                        </a:rPr>
                        <a:t>1. </a:t>
                      </a:r>
                      <a:endParaRPr lang="en-IN" sz="2000" b="1" dirty="0">
                        <a:latin typeface="+mj-lt"/>
                      </a:endParaRPr>
                    </a:p>
                  </a:txBody>
                  <a:tcPr/>
                </a:tc>
                <a:tc>
                  <a:txBody>
                    <a:bodyPr/>
                    <a:lstStyle/>
                    <a:p>
                      <a:r>
                        <a:rPr lang="en-IN" dirty="0">
                          <a:latin typeface="+mj-lt"/>
                        </a:rPr>
                        <a:t>Meghana, Umesh D R </a:t>
                      </a:r>
                    </a:p>
                  </a:txBody>
                  <a:tcPr/>
                </a:tc>
                <a:tc>
                  <a:txBody>
                    <a:bodyPr/>
                    <a:lstStyle/>
                    <a:p>
                      <a:r>
                        <a:rPr lang="en-US" dirty="0">
                          <a:latin typeface="+mj-lt"/>
                        </a:rPr>
                        <a:t>Image Steganography based on Histogram Shifting</a:t>
                      </a:r>
                      <a:endParaRPr lang="en-IN" dirty="0">
                        <a:latin typeface="+mj-lt"/>
                      </a:endParaRPr>
                    </a:p>
                  </a:txBody>
                  <a:tcPr/>
                </a:tc>
                <a:tc>
                  <a:txBody>
                    <a:bodyPr/>
                    <a:lstStyle/>
                    <a:p>
                      <a:r>
                        <a:rPr lang="en-US" dirty="0">
                          <a:latin typeface="+mj-lt"/>
                        </a:rPr>
                        <a:t>Spatial domain, Histogram Shifting, Block-Based</a:t>
                      </a:r>
                    </a:p>
                  </a:txBody>
                  <a:tcPr/>
                </a:tc>
                <a:tc>
                  <a:txBody>
                    <a:bodyPr/>
                    <a:lstStyle/>
                    <a:p>
                      <a:r>
                        <a:rPr lang="en-IN" b="1" dirty="0">
                          <a:latin typeface="+mj-lt"/>
                        </a:rPr>
                        <a:t>PSNR: </a:t>
                      </a:r>
                      <a:r>
                        <a:rPr lang="en-IN" dirty="0">
                          <a:latin typeface="+mj-lt"/>
                        </a:rPr>
                        <a:t>36.21 dB</a:t>
                      </a:r>
                    </a:p>
                    <a:p>
                      <a:endParaRPr lang="en-IN" dirty="0">
                        <a:latin typeface="+mj-lt"/>
                      </a:endParaRPr>
                    </a:p>
                  </a:txBody>
                  <a:tcPr/>
                </a:tc>
                <a:tc>
                  <a:txBody>
                    <a:bodyPr/>
                    <a:lstStyle/>
                    <a:p>
                      <a:r>
                        <a:rPr lang="en-US" dirty="0">
                          <a:latin typeface="+mj-lt"/>
                        </a:rPr>
                        <a:t>2019</a:t>
                      </a:r>
                      <a:endParaRPr lang="en-IN" dirty="0">
                        <a:latin typeface="+mj-lt"/>
                      </a:endParaRPr>
                    </a:p>
                  </a:txBody>
                  <a:tcPr/>
                </a:tc>
                <a:extLst>
                  <a:ext uri="{0D108BD9-81ED-4DB2-BD59-A6C34878D82A}">
                    <a16:rowId xmlns:a16="http://schemas.microsoft.com/office/drawing/2014/main" val="1553503790"/>
                  </a:ext>
                </a:extLst>
              </a:tr>
              <a:tr h="2229228">
                <a:tc>
                  <a:txBody>
                    <a:bodyPr/>
                    <a:lstStyle/>
                    <a:p>
                      <a:r>
                        <a:rPr lang="en-US" sz="2000" b="1" dirty="0">
                          <a:latin typeface="+mj-lt"/>
                        </a:rPr>
                        <a:t>2. </a:t>
                      </a:r>
                      <a:endParaRPr lang="en-IN" sz="2000" b="1" dirty="0">
                        <a:latin typeface="+mj-lt"/>
                      </a:endParaRPr>
                    </a:p>
                  </a:txBody>
                  <a:tcPr/>
                </a:tc>
                <a:tc>
                  <a:txBody>
                    <a:bodyPr/>
                    <a:lstStyle/>
                    <a:p>
                      <a:r>
                        <a:rPr lang="en-IN" dirty="0" err="1">
                          <a:latin typeface="+mj-lt"/>
                        </a:rPr>
                        <a:t>Yujie</a:t>
                      </a:r>
                      <a:r>
                        <a:rPr lang="en-IN" dirty="0">
                          <a:latin typeface="+mj-lt"/>
                        </a:rPr>
                        <a:t> </a:t>
                      </a:r>
                      <a:r>
                        <a:rPr lang="en-IN" dirty="0" err="1">
                          <a:latin typeface="+mj-lt"/>
                        </a:rPr>
                        <a:t>Jiaa</a:t>
                      </a:r>
                      <a:r>
                        <a:rPr lang="en-IN" dirty="0">
                          <a:latin typeface="+mj-lt"/>
                        </a:rPr>
                        <a:t> , </a:t>
                      </a:r>
                      <a:r>
                        <a:rPr lang="en-IN" dirty="0" err="1">
                          <a:latin typeface="+mj-lt"/>
                        </a:rPr>
                        <a:t>Zhaoxia</a:t>
                      </a:r>
                      <a:r>
                        <a:rPr lang="en-IN" dirty="0">
                          <a:latin typeface="+mj-lt"/>
                        </a:rPr>
                        <a:t> </a:t>
                      </a:r>
                      <a:r>
                        <a:rPr lang="en-IN" dirty="0" err="1">
                          <a:latin typeface="+mj-lt"/>
                        </a:rPr>
                        <a:t>Yina</a:t>
                      </a:r>
                      <a:r>
                        <a:rPr lang="en-IN" dirty="0">
                          <a:latin typeface="+mj-lt"/>
                        </a:rPr>
                        <a:t>, </a:t>
                      </a:r>
                      <a:r>
                        <a:rPr lang="en-IN" dirty="0" err="1">
                          <a:latin typeface="+mj-lt"/>
                        </a:rPr>
                        <a:t>Xinpeng</a:t>
                      </a:r>
                      <a:r>
                        <a:rPr lang="en-IN" dirty="0">
                          <a:latin typeface="+mj-lt"/>
                        </a:rPr>
                        <a:t> </a:t>
                      </a:r>
                      <a:r>
                        <a:rPr lang="en-IN" dirty="0" err="1">
                          <a:latin typeface="+mj-lt"/>
                        </a:rPr>
                        <a:t>Zhangb</a:t>
                      </a:r>
                      <a:r>
                        <a:rPr lang="en-IN" dirty="0">
                          <a:latin typeface="+mj-lt"/>
                        </a:rPr>
                        <a:t> , </a:t>
                      </a:r>
                      <a:r>
                        <a:rPr lang="en-IN" dirty="0" err="1">
                          <a:latin typeface="+mj-lt"/>
                        </a:rPr>
                        <a:t>Yonglong</a:t>
                      </a:r>
                      <a:r>
                        <a:rPr lang="en-IN" dirty="0">
                          <a:latin typeface="+mj-lt"/>
                        </a:rPr>
                        <a:t> Luo</a:t>
                      </a:r>
                    </a:p>
                  </a:txBody>
                  <a:tcPr/>
                </a:tc>
                <a:tc>
                  <a:txBody>
                    <a:bodyPr/>
                    <a:lstStyle/>
                    <a:p>
                      <a:r>
                        <a:rPr lang="en-US" dirty="0">
                          <a:latin typeface="+mj-lt"/>
                        </a:rPr>
                        <a:t>Reversible data hiding based on reducing invalid shifting of pixels in histogram shifting</a:t>
                      </a:r>
                      <a:endParaRPr lang="en-IN" dirty="0">
                        <a:latin typeface="+mj-lt"/>
                      </a:endParaRPr>
                    </a:p>
                  </a:txBody>
                  <a:tcPr/>
                </a:tc>
                <a:tc>
                  <a:txBody>
                    <a:bodyPr/>
                    <a:lstStyle/>
                    <a:p>
                      <a:r>
                        <a:rPr lang="en-US" dirty="0">
                          <a:latin typeface="+mj-lt"/>
                        </a:rPr>
                        <a:t>Image Texture, Checkerboard Pattern, Fluctuation Value Calculation, Prediction Error Adjustment</a:t>
                      </a:r>
                      <a:endParaRPr lang="en-IN" dirty="0">
                        <a:latin typeface="+mj-lt"/>
                      </a:endParaRPr>
                    </a:p>
                  </a:txBody>
                  <a:tcPr/>
                </a:tc>
                <a:tc>
                  <a:txBody>
                    <a:bodyPr/>
                    <a:lstStyle/>
                    <a:p>
                      <a:r>
                        <a:rPr lang="en-US" b="1" dirty="0">
                          <a:latin typeface="+mj-lt"/>
                        </a:rPr>
                        <a:t>PSNR: </a:t>
                      </a:r>
                      <a:r>
                        <a:rPr lang="en-US" dirty="0">
                          <a:latin typeface="+mj-lt"/>
                        </a:rPr>
                        <a:t>Greater than 58 dB for "Baboon" image at 0.02 bits per pixel (</a:t>
                      </a:r>
                      <a:r>
                        <a:rPr lang="en-US" dirty="0" err="1">
                          <a:latin typeface="+mj-lt"/>
                        </a:rPr>
                        <a:t>bpp</a:t>
                      </a:r>
                      <a:r>
                        <a:rPr lang="en-US" dirty="0">
                          <a:latin typeface="+mj-lt"/>
                        </a:rPr>
                        <a:t>)</a:t>
                      </a:r>
                      <a:endParaRPr lang="en-IN" dirty="0">
                        <a:latin typeface="+mj-lt"/>
                      </a:endParaRPr>
                    </a:p>
                  </a:txBody>
                  <a:tcPr/>
                </a:tc>
                <a:tc>
                  <a:txBody>
                    <a:bodyPr/>
                    <a:lstStyle/>
                    <a:p>
                      <a:r>
                        <a:rPr lang="en-US" dirty="0">
                          <a:latin typeface="+mj-lt"/>
                        </a:rPr>
                        <a:t>2019</a:t>
                      </a:r>
                      <a:endParaRPr lang="en-IN" dirty="0">
                        <a:latin typeface="+mj-lt"/>
                      </a:endParaRPr>
                    </a:p>
                  </a:txBody>
                  <a:tcPr/>
                </a:tc>
                <a:extLst>
                  <a:ext uri="{0D108BD9-81ED-4DB2-BD59-A6C34878D82A}">
                    <a16:rowId xmlns:a16="http://schemas.microsoft.com/office/drawing/2014/main" val="522656093"/>
                  </a:ext>
                </a:extLst>
              </a:tr>
              <a:tr h="2496735">
                <a:tc>
                  <a:txBody>
                    <a:bodyPr/>
                    <a:lstStyle/>
                    <a:p>
                      <a:r>
                        <a:rPr lang="en-US" sz="2000" b="1" dirty="0">
                          <a:latin typeface="+mj-lt"/>
                        </a:rPr>
                        <a:t>3. </a:t>
                      </a:r>
                      <a:endParaRPr lang="en-IN" sz="2000" b="1" dirty="0">
                        <a:latin typeface="+mj-lt"/>
                      </a:endParaRPr>
                    </a:p>
                  </a:txBody>
                  <a:tcPr/>
                </a:tc>
                <a:tc>
                  <a:txBody>
                    <a:bodyPr/>
                    <a:lstStyle/>
                    <a:p>
                      <a:r>
                        <a:rPr lang="sv-SE" dirty="0">
                          <a:latin typeface="+mj-lt"/>
                        </a:rPr>
                        <a:t>C. V. Kumar, V. Natarajan and Deepika Bhogadi</a:t>
                      </a:r>
                      <a:endParaRPr lang="en-IN" dirty="0">
                        <a:latin typeface="+mj-lt"/>
                      </a:endParaRPr>
                    </a:p>
                  </a:txBody>
                  <a:tcPr/>
                </a:tc>
                <a:tc>
                  <a:txBody>
                    <a:bodyPr/>
                    <a:lstStyle/>
                    <a:p>
                      <a:r>
                        <a:rPr lang="en-US" dirty="0">
                          <a:latin typeface="+mj-lt"/>
                        </a:rPr>
                        <a:t>High Capacity Reversible Data hiding based on histogram shifting for Medical Images</a:t>
                      </a:r>
                      <a:endParaRPr lang="en-IN" dirty="0">
                        <a:latin typeface="+mj-lt"/>
                      </a:endParaRPr>
                    </a:p>
                  </a:txBody>
                  <a:tcPr/>
                </a:tc>
                <a:tc>
                  <a:txBody>
                    <a:bodyPr/>
                    <a:lstStyle/>
                    <a:p>
                      <a:r>
                        <a:rPr lang="en-US" dirty="0">
                          <a:latin typeface="+mj-lt"/>
                        </a:rPr>
                        <a:t>Modified Histogram Shifting, Hierarchical Block Division, Recursive Looking-Ahead Estimation</a:t>
                      </a:r>
                      <a:endParaRPr lang="en-IN" dirty="0">
                        <a:latin typeface="+mj-lt"/>
                      </a:endParaRPr>
                    </a:p>
                  </a:txBody>
                  <a:tcPr/>
                </a:tc>
                <a:tc>
                  <a:txBody>
                    <a:bodyPr/>
                    <a:lstStyle/>
                    <a:p>
                      <a:r>
                        <a:rPr lang="en-US" b="1" dirty="0">
                          <a:latin typeface="+mj-lt"/>
                        </a:rPr>
                        <a:t>PSNR: </a:t>
                      </a:r>
                      <a:r>
                        <a:rPr lang="en-US" dirty="0">
                          <a:latin typeface="+mj-lt"/>
                        </a:rPr>
                        <a:t>Up to 59.05 dB for non-recursive, 58.8 dB for recursive methods </a:t>
                      </a:r>
                    </a:p>
                    <a:p>
                      <a:r>
                        <a:rPr lang="en-US" b="1" dirty="0">
                          <a:latin typeface="+mj-lt"/>
                        </a:rPr>
                        <a:t>MSE: </a:t>
                      </a:r>
                      <a:r>
                        <a:rPr lang="en-US" dirty="0">
                          <a:latin typeface="+mj-lt"/>
                        </a:rPr>
                        <a:t>Ranges from 0.08 to 0.37</a:t>
                      </a:r>
                      <a:endParaRPr lang="en-IN" dirty="0">
                        <a:latin typeface="+mj-lt"/>
                      </a:endParaRPr>
                    </a:p>
                  </a:txBody>
                  <a:tcPr/>
                </a:tc>
                <a:tc>
                  <a:txBody>
                    <a:bodyPr/>
                    <a:lstStyle/>
                    <a:p>
                      <a:r>
                        <a:rPr lang="en-US" dirty="0">
                          <a:latin typeface="+mj-lt"/>
                        </a:rPr>
                        <a:t>2013</a:t>
                      </a:r>
                      <a:endParaRPr lang="en-IN" dirty="0">
                        <a:latin typeface="+mj-lt"/>
                      </a:endParaRPr>
                    </a:p>
                  </a:txBody>
                  <a:tcPr/>
                </a:tc>
                <a:extLst>
                  <a:ext uri="{0D108BD9-81ED-4DB2-BD59-A6C34878D82A}">
                    <a16:rowId xmlns:a16="http://schemas.microsoft.com/office/drawing/2014/main" val="1865251440"/>
                  </a:ext>
                </a:extLst>
              </a:tr>
            </a:tbl>
          </a:graphicData>
        </a:graphic>
      </p:graphicFrame>
    </p:spTree>
    <p:extLst>
      <p:ext uri="{BB962C8B-B14F-4D97-AF65-F5344CB8AC3E}">
        <p14:creationId xmlns:p14="http://schemas.microsoft.com/office/powerpoint/2010/main" val="6320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Context</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847375" y="4445806"/>
            <a:ext cx="1947672" cy="630936"/>
          </a:xfrm>
        </p:spPr>
        <p:txBody>
          <a:bodyPr/>
          <a:lstStyle/>
          <a:p>
            <a:r>
              <a:rPr lang="en-US" dirty="0"/>
              <a:t>Abstract</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840400" y="4428383"/>
            <a:ext cx="2186150" cy="630936"/>
          </a:xfrm>
        </p:spPr>
        <p:txBody>
          <a:bodyPr/>
          <a:lstStyle/>
          <a:p>
            <a:r>
              <a:rPr lang="en-US" dirty="0"/>
              <a:t>Area of Steganography</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7280592" y="4389983"/>
            <a:ext cx="1947672" cy="630936"/>
          </a:xfrm>
        </p:spPr>
        <p:txBody>
          <a:bodyPr/>
          <a:lstStyle/>
          <a:p>
            <a:r>
              <a:rPr lang="en-US" dirty="0"/>
              <a:t>Literature Survey</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5242214" y="4389983"/>
            <a:ext cx="1947672" cy="630936"/>
          </a:xfrm>
        </p:spPr>
        <p:txBody>
          <a:bodyPr/>
          <a:lstStyle/>
          <a:p>
            <a:r>
              <a:rPr lang="en-US" dirty="0"/>
              <a:t>Experiment Domain</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a:xfrm>
            <a:off x="9466008" y="4445806"/>
            <a:ext cx="1947672" cy="630936"/>
          </a:xfrm>
        </p:spPr>
        <p:txBody>
          <a:bodyPr/>
          <a:lstStyle/>
          <a:p>
            <a:r>
              <a:rPr lang="en-US" dirty="0"/>
              <a:t>Proposed Method</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6C91C7-9912-A641-D5E8-F251F1EA1CA1}"/>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5" name="Footer Placeholder 4">
            <a:extLst>
              <a:ext uri="{FF2B5EF4-FFF2-40B4-BE49-F238E27FC236}">
                <a16:creationId xmlns:a16="http://schemas.microsoft.com/office/drawing/2014/main" id="{2089DD0B-DC5A-BC5A-A060-E3E23A56F40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60DDA63-6586-32F3-978B-F96F40778192}"/>
              </a:ext>
            </a:extLst>
          </p:cNvPr>
          <p:cNvSpPr>
            <a:spLocks noGrp="1"/>
          </p:cNvSpPr>
          <p:nvPr>
            <p:ph type="dt" sz="half" idx="10"/>
          </p:nvPr>
        </p:nvSpPr>
        <p:spPr/>
        <p:txBody>
          <a:bodyPr/>
          <a:lstStyle/>
          <a:p>
            <a:r>
              <a:rPr lang="en-US" noProof="0"/>
              <a:t>20XX</a:t>
            </a:r>
          </a:p>
        </p:txBody>
      </p:sp>
      <p:graphicFrame>
        <p:nvGraphicFramePr>
          <p:cNvPr id="8" name="Table 7">
            <a:extLst>
              <a:ext uri="{FF2B5EF4-FFF2-40B4-BE49-F238E27FC236}">
                <a16:creationId xmlns:a16="http://schemas.microsoft.com/office/drawing/2014/main" id="{E0BDF0EA-9F94-D262-4605-15B455959F86}"/>
              </a:ext>
            </a:extLst>
          </p:cNvPr>
          <p:cNvGraphicFramePr>
            <a:graphicFrameLocks noGrp="1"/>
          </p:cNvGraphicFramePr>
          <p:nvPr>
            <p:extLst>
              <p:ext uri="{D42A27DB-BD31-4B8C-83A1-F6EECF244321}">
                <p14:modId xmlns:p14="http://schemas.microsoft.com/office/powerpoint/2010/main" val="137980885"/>
              </p:ext>
            </p:extLst>
          </p:nvPr>
        </p:nvGraphicFramePr>
        <p:xfrm>
          <a:off x="559398" y="133832"/>
          <a:ext cx="10979972" cy="5416739"/>
        </p:xfrm>
        <a:graphic>
          <a:graphicData uri="http://schemas.openxmlformats.org/drawingml/2006/table">
            <a:tbl>
              <a:tblPr firstRow="1" bandRow="1">
                <a:tableStyleId>{073A0DAA-6AF3-43AB-8588-CEC1D06C72B9}</a:tableStyleId>
              </a:tblPr>
              <a:tblGrid>
                <a:gridCol w="930068">
                  <a:extLst>
                    <a:ext uri="{9D8B030D-6E8A-4147-A177-3AD203B41FA5}">
                      <a16:colId xmlns:a16="http://schemas.microsoft.com/office/drawing/2014/main" val="1943073324"/>
                    </a:ext>
                  </a:extLst>
                </a:gridCol>
                <a:gridCol w="1479645">
                  <a:extLst>
                    <a:ext uri="{9D8B030D-6E8A-4147-A177-3AD203B41FA5}">
                      <a16:colId xmlns:a16="http://schemas.microsoft.com/office/drawing/2014/main" val="1991627033"/>
                    </a:ext>
                  </a:extLst>
                </a:gridCol>
                <a:gridCol w="2528047">
                  <a:extLst>
                    <a:ext uri="{9D8B030D-6E8A-4147-A177-3AD203B41FA5}">
                      <a16:colId xmlns:a16="http://schemas.microsoft.com/office/drawing/2014/main" val="3914060497"/>
                    </a:ext>
                  </a:extLst>
                </a:gridCol>
                <a:gridCol w="2280621">
                  <a:extLst>
                    <a:ext uri="{9D8B030D-6E8A-4147-A177-3AD203B41FA5}">
                      <a16:colId xmlns:a16="http://schemas.microsoft.com/office/drawing/2014/main" val="4260860655"/>
                    </a:ext>
                  </a:extLst>
                </a:gridCol>
                <a:gridCol w="2756177">
                  <a:extLst>
                    <a:ext uri="{9D8B030D-6E8A-4147-A177-3AD203B41FA5}">
                      <a16:colId xmlns:a16="http://schemas.microsoft.com/office/drawing/2014/main" val="355618027"/>
                    </a:ext>
                  </a:extLst>
                </a:gridCol>
                <a:gridCol w="1005414">
                  <a:extLst>
                    <a:ext uri="{9D8B030D-6E8A-4147-A177-3AD203B41FA5}">
                      <a16:colId xmlns:a16="http://schemas.microsoft.com/office/drawing/2014/main" val="2026322856"/>
                    </a:ext>
                  </a:extLst>
                </a:gridCol>
              </a:tblGrid>
              <a:tr h="570419">
                <a:tc>
                  <a:txBody>
                    <a:bodyPr/>
                    <a:lstStyle/>
                    <a:p>
                      <a:pPr algn="ctr"/>
                      <a:r>
                        <a:rPr lang="en-US" sz="1800" dirty="0" err="1">
                          <a:latin typeface="+mj-lt"/>
                        </a:rPr>
                        <a:t>Sl</a:t>
                      </a:r>
                      <a:r>
                        <a:rPr lang="en-US" sz="1800" dirty="0">
                          <a:latin typeface="+mj-lt"/>
                        </a:rPr>
                        <a:t> no. </a:t>
                      </a:r>
                      <a:endParaRPr lang="en-IN" sz="1800" dirty="0">
                        <a:latin typeface="+mj-lt"/>
                      </a:endParaRPr>
                    </a:p>
                  </a:txBody>
                  <a:tcPr/>
                </a:tc>
                <a:tc>
                  <a:txBody>
                    <a:bodyPr/>
                    <a:lstStyle/>
                    <a:p>
                      <a:pPr algn="ctr"/>
                      <a:r>
                        <a:rPr lang="en-US" sz="1800" dirty="0">
                          <a:latin typeface="+mj-lt"/>
                        </a:rPr>
                        <a:t>Author</a:t>
                      </a:r>
                      <a:endParaRPr lang="en-IN" sz="1800" dirty="0">
                        <a:latin typeface="+mj-lt"/>
                      </a:endParaRPr>
                    </a:p>
                  </a:txBody>
                  <a:tcPr/>
                </a:tc>
                <a:tc>
                  <a:txBody>
                    <a:bodyPr/>
                    <a:lstStyle/>
                    <a:p>
                      <a:pPr algn="ctr"/>
                      <a:r>
                        <a:rPr lang="en-US" sz="1800" dirty="0">
                          <a:latin typeface="+mj-lt"/>
                        </a:rPr>
                        <a:t>Paper</a:t>
                      </a:r>
                      <a:endParaRPr lang="en-IN" sz="1800" dirty="0">
                        <a:latin typeface="+mj-lt"/>
                      </a:endParaRPr>
                    </a:p>
                  </a:txBody>
                  <a:tcPr/>
                </a:tc>
                <a:tc>
                  <a:txBody>
                    <a:bodyPr/>
                    <a:lstStyle/>
                    <a:p>
                      <a:pPr algn="ctr"/>
                      <a:r>
                        <a:rPr lang="en-US" sz="1800" dirty="0">
                          <a:latin typeface="+mj-lt"/>
                        </a:rPr>
                        <a:t>Method</a:t>
                      </a:r>
                      <a:endParaRPr lang="en-IN" sz="1800" dirty="0">
                        <a:latin typeface="+mj-lt"/>
                      </a:endParaRPr>
                    </a:p>
                  </a:txBody>
                  <a:tcPr/>
                </a:tc>
                <a:tc>
                  <a:txBody>
                    <a:bodyPr/>
                    <a:lstStyle/>
                    <a:p>
                      <a:pPr algn="ctr"/>
                      <a:r>
                        <a:rPr lang="en-US" sz="1800" dirty="0">
                          <a:latin typeface="+mj-lt"/>
                        </a:rPr>
                        <a:t>Result</a:t>
                      </a:r>
                      <a:endParaRPr lang="en-IN" sz="1800" dirty="0">
                        <a:latin typeface="+mj-lt"/>
                      </a:endParaRPr>
                    </a:p>
                  </a:txBody>
                  <a:tcPr/>
                </a:tc>
                <a:tc>
                  <a:txBody>
                    <a:bodyPr/>
                    <a:lstStyle/>
                    <a:p>
                      <a:pPr algn="ctr"/>
                      <a:r>
                        <a:rPr lang="en-US" sz="1800" dirty="0">
                          <a:latin typeface="+mj-lt"/>
                        </a:rPr>
                        <a:t>Year</a:t>
                      </a:r>
                      <a:endParaRPr lang="en-IN" sz="1800" dirty="0">
                        <a:latin typeface="+mj-lt"/>
                      </a:endParaRPr>
                    </a:p>
                  </a:txBody>
                  <a:tcPr/>
                </a:tc>
                <a:extLst>
                  <a:ext uri="{0D108BD9-81ED-4DB2-BD59-A6C34878D82A}">
                    <a16:rowId xmlns:a16="http://schemas.microsoft.com/office/drawing/2014/main" val="3784175178"/>
                  </a:ext>
                </a:extLst>
              </a:tr>
              <a:tr h="1159198">
                <a:tc>
                  <a:txBody>
                    <a:bodyPr/>
                    <a:lstStyle/>
                    <a:p>
                      <a:r>
                        <a:rPr lang="en-US" sz="2000" b="1" dirty="0">
                          <a:latin typeface="+mj-lt"/>
                        </a:rPr>
                        <a:t>4. </a:t>
                      </a:r>
                      <a:endParaRPr lang="en-IN" sz="2000" b="1" dirty="0">
                        <a:latin typeface="+mj-lt"/>
                      </a:endParaRPr>
                    </a:p>
                  </a:txBody>
                  <a:tcPr/>
                </a:tc>
                <a:tc>
                  <a:txBody>
                    <a:bodyPr/>
                    <a:lstStyle/>
                    <a:p>
                      <a:r>
                        <a:rPr lang="en-IN" dirty="0">
                          <a:latin typeface="+mj-lt"/>
                        </a:rPr>
                        <a:t>Hiba Abdel-Nabi and Ali Al-Haj</a:t>
                      </a:r>
                    </a:p>
                  </a:txBody>
                  <a:tcPr/>
                </a:tc>
                <a:tc>
                  <a:txBody>
                    <a:bodyPr/>
                    <a:lstStyle/>
                    <a:p>
                      <a:r>
                        <a:rPr lang="en-US" dirty="0">
                          <a:latin typeface="+mj-lt"/>
                        </a:rPr>
                        <a:t>Medical Imaging Security Using Partial Encryption and Histogram Shifting Watermarking</a:t>
                      </a:r>
                      <a:endParaRPr lang="en-IN" dirty="0">
                        <a:latin typeface="+mj-lt"/>
                      </a:endParaRPr>
                    </a:p>
                  </a:txBody>
                  <a:tcPr/>
                </a:tc>
                <a:tc>
                  <a:txBody>
                    <a:bodyPr/>
                    <a:lstStyle/>
                    <a:p>
                      <a:r>
                        <a:rPr lang="en-US" dirty="0">
                          <a:latin typeface="+mj-lt"/>
                        </a:rPr>
                        <a:t>Joint Reversible Data Hiding and Encryption, Substitution-Based and Transposition-Based Techniques</a:t>
                      </a:r>
                    </a:p>
                  </a:txBody>
                  <a:tcPr/>
                </a:tc>
                <a:tc>
                  <a:txBody>
                    <a:bodyPr/>
                    <a:lstStyle/>
                    <a:p>
                      <a:r>
                        <a:rPr lang="en-US" b="1" dirty="0"/>
                        <a:t>PSNR:</a:t>
                      </a:r>
                      <a:endParaRPr lang="en-US" dirty="0"/>
                    </a:p>
                    <a:p>
                      <a:pPr>
                        <a:buFont typeface="Arial" panose="020B0604020202020204" pitchFamily="34" charset="0"/>
                        <a:buChar char="•"/>
                      </a:pPr>
                      <a:r>
                        <a:rPr lang="en-US" dirty="0">
                          <a:latin typeface="+mj-lt"/>
                        </a:rPr>
                        <a:t>56.60 dB for directly decrypted watermarked images</a:t>
                      </a:r>
                    </a:p>
                    <a:p>
                      <a:pPr>
                        <a:buFont typeface="Arial" panose="020B0604020202020204" pitchFamily="34" charset="0"/>
                        <a:buChar char="•"/>
                      </a:pPr>
                      <a:r>
                        <a:rPr lang="en-US" dirty="0">
                          <a:latin typeface="+mj-lt"/>
                        </a:rPr>
                        <a:t>58.81 dB for partially watermarked images</a:t>
                      </a:r>
                    </a:p>
                    <a:p>
                      <a:pPr>
                        <a:buFont typeface="Arial" panose="020B0604020202020204" pitchFamily="34" charset="0"/>
                        <a:buChar char="•"/>
                      </a:pPr>
                      <a:r>
                        <a:rPr lang="en-US" dirty="0">
                          <a:latin typeface="+mj-lt"/>
                        </a:rPr>
                        <a:t>Infinite PSNR for fully restored images</a:t>
                      </a:r>
                    </a:p>
                    <a:p>
                      <a:endParaRPr lang="en-IN" dirty="0">
                        <a:latin typeface="+mj-lt"/>
                      </a:endParaRPr>
                    </a:p>
                  </a:txBody>
                  <a:tcPr/>
                </a:tc>
                <a:tc>
                  <a:txBody>
                    <a:bodyPr/>
                    <a:lstStyle/>
                    <a:p>
                      <a:r>
                        <a:rPr lang="en-US" dirty="0">
                          <a:latin typeface="+mj-lt"/>
                        </a:rPr>
                        <a:t>2017</a:t>
                      </a:r>
                      <a:endParaRPr lang="en-IN" dirty="0">
                        <a:latin typeface="+mj-lt"/>
                      </a:endParaRPr>
                    </a:p>
                  </a:txBody>
                  <a:tcPr/>
                </a:tc>
                <a:extLst>
                  <a:ext uri="{0D108BD9-81ED-4DB2-BD59-A6C34878D82A}">
                    <a16:rowId xmlns:a16="http://schemas.microsoft.com/office/drawing/2014/main" val="1553503790"/>
                  </a:ext>
                </a:extLst>
              </a:tr>
              <a:tr h="2229228">
                <a:tc>
                  <a:txBody>
                    <a:bodyPr/>
                    <a:lstStyle/>
                    <a:p>
                      <a:r>
                        <a:rPr lang="en-US" sz="2000" b="1" dirty="0">
                          <a:latin typeface="+mj-lt"/>
                        </a:rPr>
                        <a:t>5.</a:t>
                      </a:r>
                      <a:endParaRPr lang="en-IN" sz="2000" b="1" dirty="0">
                        <a:latin typeface="+mj-lt"/>
                      </a:endParaRPr>
                    </a:p>
                  </a:txBody>
                  <a:tcPr/>
                </a:tc>
                <a:tc>
                  <a:txBody>
                    <a:bodyPr/>
                    <a:lstStyle/>
                    <a:p>
                      <a:r>
                        <a:rPr lang="en-IN" dirty="0">
                          <a:latin typeface="+mj-lt"/>
                        </a:rPr>
                        <a:t>Li-Chin Huang, Lin-Yu Tseng , Min-</a:t>
                      </a:r>
                      <a:r>
                        <a:rPr lang="en-IN" dirty="0" err="1">
                          <a:latin typeface="+mj-lt"/>
                        </a:rPr>
                        <a:t>Shiang</a:t>
                      </a:r>
                      <a:r>
                        <a:rPr lang="en-IN" dirty="0">
                          <a:latin typeface="+mj-lt"/>
                        </a:rPr>
                        <a:t> Hwang</a:t>
                      </a:r>
                    </a:p>
                  </a:txBody>
                  <a:tcPr/>
                </a:tc>
                <a:tc>
                  <a:txBody>
                    <a:bodyPr/>
                    <a:lstStyle/>
                    <a:p>
                      <a:r>
                        <a:rPr lang="en-US" dirty="0">
                          <a:latin typeface="+mj-lt"/>
                        </a:rPr>
                        <a:t>A reversible data hiding method by histogram shifting in high quality medical images</a:t>
                      </a:r>
                      <a:endParaRPr lang="en-IN" dirty="0">
                        <a:latin typeface="+mj-lt"/>
                      </a:endParaRPr>
                    </a:p>
                  </a:txBody>
                  <a:tcPr/>
                </a:tc>
                <a:tc>
                  <a:txBody>
                    <a:bodyPr/>
                    <a:lstStyle/>
                    <a:p>
                      <a:r>
                        <a:rPr lang="en-US" dirty="0">
                          <a:latin typeface="+mj-lt"/>
                        </a:rPr>
                        <a:t>Histogram Shifting, Block-Based, Difference Histogram Calculation</a:t>
                      </a:r>
                      <a:endParaRPr lang="en-IN" dirty="0">
                        <a:latin typeface="+mj-lt"/>
                      </a:endParaRPr>
                    </a:p>
                  </a:txBody>
                  <a:tcPr/>
                </a:tc>
                <a:tc>
                  <a:txBody>
                    <a:bodyPr/>
                    <a:lstStyle/>
                    <a:p>
                      <a:r>
                        <a:rPr lang="en-US" b="1" dirty="0">
                          <a:latin typeface="+mj-lt"/>
                        </a:rPr>
                        <a:t>PSNR:</a:t>
                      </a:r>
                      <a:endParaRPr lang="en-US" dirty="0">
                        <a:latin typeface="+mj-lt"/>
                      </a:endParaRPr>
                    </a:p>
                    <a:p>
                      <a:pPr>
                        <a:buFont typeface="Arial" panose="020B0604020202020204" pitchFamily="34" charset="0"/>
                        <a:buChar char="•"/>
                      </a:pPr>
                      <a:r>
                        <a:rPr lang="en-US" dirty="0">
                          <a:latin typeface="+mj-lt"/>
                        </a:rPr>
                        <a:t>Above 61 dB for signed 16-bit depth images</a:t>
                      </a:r>
                    </a:p>
                    <a:p>
                      <a:pPr>
                        <a:buFont typeface="Arial" panose="020B0604020202020204" pitchFamily="34" charset="0"/>
                        <a:buChar char="•"/>
                      </a:pPr>
                      <a:r>
                        <a:rPr lang="en-US" dirty="0">
                          <a:latin typeface="+mj-lt"/>
                        </a:rPr>
                        <a:t>Above 74 dB for unsigned 16-bit depth images</a:t>
                      </a:r>
                    </a:p>
                    <a:p>
                      <a:endParaRPr lang="en-IN" dirty="0">
                        <a:latin typeface="+mj-lt"/>
                      </a:endParaRPr>
                    </a:p>
                  </a:txBody>
                  <a:tcPr/>
                </a:tc>
                <a:tc>
                  <a:txBody>
                    <a:bodyPr/>
                    <a:lstStyle/>
                    <a:p>
                      <a:r>
                        <a:rPr lang="en-US" dirty="0">
                          <a:latin typeface="+mj-lt"/>
                        </a:rPr>
                        <a:t>2013</a:t>
                      </a:r>
                      <a:endParaRPr lang="en-IN" dirty="0">
                        <a:latin typeface="+mj-lt"/>
                      </a:endParaRPr>
                    </a:p>
                  </a:txBody>
                  <a:tcPr/>
                </a:tc>
                <a:extLst>
                  <a:ext uri="{0D108BD9-81ED-4DB2-BD59-A6C34878D82A}">
                    <a16:rowId xmlns:a16="http://schemas.microsoft.com/office/drawing/2014/main" val="522656093"/>
                  </a:ext>
                </a:extLst>
              </a:tr>
            </a:tbl>
          </a:graphicData>
        </a:graphic>
      </p:graphicFrame>
    </p:spTree>
    <p:extLst>
      <p:ext uri="{BB962C8B-B14F-4D97-AF65-F5344CB8AC3E}">
        <p14:creationId xmlns:p14="http://schemas.microsoft.com/office/powerpoint/2010/main" val="205969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6C91C7-9912-A641-D5E8-F251F1EA1CA1}"/>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5" name="Footer Placeholder 4">
            <a:extLst>
              <a:ext uri="{FF2B5EF4-FFF2-40B4-BE49-F238E27FC236}">
                <a16:creationId xmlns:a16="http://schemas.microsoft.com/office/drawing/2014/main" id="{2089DD0B-DC5A-BC5A-A060-E3E23A56F40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60DDA63-6586-32F3-978B-F96F40778192}"/>
              </a:ext>
            </a:extLst>
          </p:cNvPr>
          <p:cNvSpPr>
            <a:spLocks noGrp="1"/>
          </p:cNvSpPr>
          <p:nvPr>
            <p:ph type="dt" sz="half" idx="10"/>
          </p:nvPr>
        </p:nvSpPr>
        <p:spPr/>
        <p:txBody>
          <a:bodyPr/>
          <a:lstStyle/>
          <a:p>
            <a:r>
              <a:rPr lang="en-US" noProof="0"/>
              <a:t>20XX</a:t>
            </a:r>
          </a:p>
        </p:txBody>
      </p:sp>
      <p:graphicFrame>
        <p:nvGraphicFramePr>
          <p:cNvPr id="8" name="Table 7">
            <a:extLst>
              <a:ext uri="{FF2B5EF4-FFF2-40B4-BE49-F238E27FC236}">
                <a16:creationId xmlns:a16="http://schemas.microsoft.com/office/drawing/2014/main" id="{E0BDF0EA-9F94-D262-4605-15B455959F86}"/>
              </a:ext>
            </a:extLst>
          </p:cNvPr>
          <p:cNvGraphicFramePr>
            <a:graphicFrameLocks noGrp="1"/>
          </p:cNvGraphicFramePr>
          <p:nvPr>
            <p:extLst>
              <p:ext uri="{D42A27DB-BD31-4B8C-83A1-F6EECF244321}">
                <p14:modId xmlns:p14="http://schemas.microsoft.com/office/powerpoint/2010/main" val="2754535588"/>
              </p:ext>
            </p:extLst>
          </p:nvPr>
        </p:nvGraphicFramePr>
        <p:xfrm>
          <a:off x="559398" y="133832"/>
          <a:ext cx="10979972" cy="6191664"/>
        </p:xfrm>
        <a:graphic>
          <a:graphicData uri="http://schemas.openxmlformats.org/drawingml/2006/table">
            <a:tbl>
              <a:tblPr firstRow="1" bandRow="1">
                <a:tableStyleId>{073A0DAA-6AF3-43AB-8588-CEC1D06C72B9}</a:tableStyleId>
              </a:tblPr>
              <a:tblGrid>
                <a:gridCol w="677731">
                  <a:extLst>
                    <a:ext uri="{9D8B030D-6E8A-4147-A177-3AD203B41FA5}">
                      <a16:colId xmlns:a16="http://schemas.microsoft.com/office/drawing/2014/main" val="1943073324"/>
                    </a:ext>
                  </a:extLst>
                </a:gridCol>
                <a:gridCol w="1344706">
                  <a:extLst>
                    <a:ext uri="{9D8B030D-6E8A-4147-A177-3AD203B41FA5}">
                      <a16:colId xmlns:a16="http://schemas.microsoft.com/office/drawing/2014/main" val="1991627033"/>
                    </a:ext>
                  </a:extLst>
                </a:gridCol>
                <a:gridCol w="1624405">
                  <a:extLst>
                    <a:ext uri="{9D8B030D-6E8A-4147-A177-3AD203B41FA5}">
                      <a16:colId xmlns:a16="http://schemas.microsoft.com/office/drawing/2014/main" val="3914060497"/>
                    </a:ext>
                  </a:extLst>
                </a:gridCol>
                <a:gridCol w="2872292">
                  <a:extLst>
                    <a:ext uri="{9D8B030D-6E8A-4147-A177-3AD203B41FA5}">
                      <a16:colId xmlns:a16="http://schemas.microsoft.com/office/drawing/2014/main" val="4260860655"/>
                    </a:ext>
                  </a:extLst>
                </a:gridCol>
                <a:gridCol w="3700630">
                  <a:extLst>
                    <a:ext uri="{9D8B030D-6E8A-4147-A177-3AD203B41FA5}">
                      <a16:colId xmlns:a16="http://schemas.microsoft.com/office/drawing/2014/main" val="355618027"/>
                    </a:ext>
                  </a:extLst>
                </a:gridCol>
                <a:gridCol w="760208">
                  <a:extLst>
                    <a:ext uri="{9D8B030D-6E8A-4147-A177-3AD203B41FA5}">
                      <a16:colId xmlns:a16="http://schemas.microsoft.com/office/drawing/2014/main" val="2026322856"/>
                    </a:ext>
                  </a:extLst>
                </a:gridCol>
              </a:tblGrid>
              <a:tr h="599048">
                <a:tc>
                  <a:txBody>
                    <a:bodyPr/>
                    <a:lstStyle/>
                    <a:p>
                      <a:pPr algn="ctr"/>
                      <a:r>
                        <a:rPr lang="en-US" sz="1800" dirty="0" err="1">
                          <a:latin typeface="+mj-lt"/>
                        </a:rPr>
                        <a:t>Sl</a:t>
                      </a:r>
                      <a:r>
                        <a:rPr lang="en-US" sz="1800" dirty="0">
                          <a:latin typeface="+mj-lt"/>
                        </a:rPr>
                        <a:t> no. </a:t>
                      </a:r>
                      <a:endParaRPr lang="en-IN" sz="1800" dirty="0">
                        <a:latin typeface="+mj-lt"/>
                      </a:endParaRPr>
                    </a:p>
                  </a:txBody>
                  <a:tcPr/>
                </a:tc>
                <a:tc>
                  <a:txBody>
                    <a:bodyPr/>
                    <a:lstStyle/>
                    <a:p>
                      <a:pPr algn="ctr"/>
                      <a:r>
                        <a:rPr lang="en-US" sz="1800" dirty="0">
                          <a:latin typeface="+mj-lt"/>
                        </a:rPr>
                        <a:t>Author</a:t>
                      </a:r>
                      <a:endParaRPr lang="en-IN" sz="1800" dirty="0">
                        <a:latin typeface="+mj-lt"/>
                      </a:endParaRPr>
                    </a:p>
                  </a:txBody>
                  <a:tcPr/>
                </a:tc>
                <a:tc>
                  <a:txBody>
                    <a:bodyPr/>
                    <a:lstStyle/>
                    <a:p>
                      <a:pPr algn="ctr"/>
                      <a:r>
                        <a:rPr lang="en-US" sz="1800" dirty="0">
                          <a:latin typeface="+mj-lt"/>
                        </a:rPr>
                        <a:t>Paper</a:t>
                      </a:r>
                      <a:endParaRPr lang="en-IN" sz="1800" dirty="0">
                        <a:latin typeface="+mj-lt"/>
                      </a:endParaRPr>
                    </a:p>
                  </a:txBody>
                  <a:tcPr/>
                </a:tc>
                <a:tc>
                  <a:txBody>
                    <a:bodyPr/>
                    <a:lstStyle/>
                    <a:p>
                      <a:pPr algn="ctr"/>
                      <a:r>
                        <a:rPr lang="en-US" sz="1800" dirty="0">
                          <a:latin typeface="+mj-lt"/>
                        </a:rPr>
                        <a:t>Method</a:t>
                      </a:r>
                      <a:endParaRPr lang="en-IN" sz="1800" dirty="0">
                        <a:latin typeface="+mj-lt"/>
                      </a:endParaRPr>
                    </a:p>
                  </a:txBody>
                  <a:tcPr/>
                </a:tc>
                <a:tc>
                  <a:txBody>
                    <a:bodyPr/>
                    <a:lstStyle/>
                    <a:p>
                      <a:pPr algn="ctr"/>
                      <a:r>
                        <a:rPr lang="en-US" sz="1800" dirty="0">
                          <a:latin typeface="+mj-lt"/>
                        </a:rPr>
                        <a:t>Result</a:t>
                      </a:r>
                      <a:endParaRPr lang="en-IN" sz="1800" dirty="0">
                        <a:latin typeface="+mj-lt"/>
                      </a:endParaRPr>
                    </a:p>
                  </a:txBody>
                  <a:tcPr/>
                </a:tc>
                <a:tc>
                  <a:txBody>
                    <a:bodyPr/>
                    <a:lstStyle/>
                    <a:p>
                      <a:pPr algn="ctr"/>
                      <a:r>
                        <a:rPr lang="en-US" sz="1800" dirty="0">
                          <a:latin typeface="+mj-lt"/>
                        </a:rPr>
                        <a:t>Year</a:t>
                      </a:r>
                      <a:endParaRPr lang="en-IN" sz="1800" dirty="0">
                        <a:latin typeface="+mj-lt"/>
                      </a:endParaRPr>
                    </a:p>
                  </a:txBody>
                  <a:tcPr/>
                </a:tc>
                <a:extLst>
                  <a:ext uri="{0D108BD9-81ED-4DB2-BD59-A6C34878D82A}">
                    <a16:rowId xmlns:a16="http://schemas.microsoft.com/office/drawing/2014/main" val="3784175178"/>
                  </a:ext>
                </a:extLst>
              </a:tr>
              <a:tr h="2991264">
                <a:tc>
                  <a:txBody>
                    <a:bodyPr/>
                    <a:lstStyle/>
                    <a:p>
                      <a:r>
                        <a:rPr lang="en-US" sz="2000" b="1" dirty="0">
                          <a:latin typeface="+mj-lt"/>
                        </a:rPr>
                        <a:t>6. </a:t>
                      </a:r>
                      <a:endParaRPr lang="en-IN" sz="2000" b="1" dirty="0">
                        <a:latin typeface="+mj-lt"/>
                      </a:endParaRPr>
                    </a:p>
                  </a:txBody>
                  <a:tcPr/>
                </a:tc>
                <a:tc>
                  <a:txBody>
                    <a:bodyPr/>
                    <a:lstStyle/>
                    <a:p>
                      <a:r>
                        <a:rPr lang="en-US" dirty="0">
                          <a:latin typeface="+mj-lt"/>
                        </a:rPr>
                        <a:t>Chin-Chen Chang1 , Thai-Son Nguyen , and Chia-Chen Lin</a:t>
                      </a:r>
                      <a:endParaRPr lang="en-IN" dirty="0">
                        <a:latin typeface="+mj-lt"/>
                      </a:endParaRPr>
                    </a:p>
                  </a:txBody>
                  <a:tcPr/>
                </a:tc>
                <a:tc>
                  <a:txBody>
                    <a:bodyPr/>
                    <a:lstStyle/>
                    <a:p>
                      <a:r>
                        <a:rPr lang="en-US" dirty="0">
                          <a:latin typeface="+mj-lt"/>
                        </a:rPr>
                        <a:t>Reversible Image Hiding for High Image Quality based on Histogram Shifting and Local Complexity</a:t>
                      </a:r>
                      <a:endParaRPr lang="en-IN" dirty="0">
                        <a:latin typeface="+mj-lt"/>
                      </a:endParaRPr>
                    </a:p>
                  </a:txBody>
                  <a:tcPr/>
                </a:tc>
                <a:tc>
                  <a:txBody>
                    <a:bodyPr/>
                    <a:lstStyle/>
                    <a:p>
                      <a:r>
                        <a:rPr lang="en-US" dirty="0">
                          <a:latin typeface="+mj-lt"/>
                        </a:rPr>
                        <a:t>Histogram Shifting, Local Complexity Calculation, Peak Identification, Grayscale Conversion</a:t>
                      </a:r>
                    </a:p>
                  </a:txBody>
                  <a:tcPr/>
                </a:tc>
                <a:tc>
                  <a:txBody>
                    <a:bodyPr/>
                    <a:lstStyle/>
                    <a:p>
                      <a:r>
                        <a:rPr lang="en-IN" sz="1100" b="1" dirty="0">
                          <a:latin typeface="+mj-lt"/>
                        </a:rPr>
                        <a:t>PSNR:</a:t>
                      </a:r>
                      <a:endParaRPr lang="en-IN" sz="1100" dirty="0">
                        <a:latin typeface="+mj-lt"/>
                      </a:endParaRPr>
                    </a:p>
                    <a:p>
                      <a:pPr>
                        <a:buFont typeface="Arial" panose="020B0604020202020204" pitchFamily="34" charset="0"/>
                        <a:buChar char="•"/>
                      </a:pPr>
                      <a:r>
                        <a:rPr lang="en-IN" sz="1100" dirty="0">
                          <a:latin typeface="+mj-lt"/>
                        </a:rPr>
                        <a:t>49.31 dB for "Lena"</a:t>
                      </a:r>
                    </a:p>
                    <a:p>
                      <a:pPr>
                        <a:buFont typeface="Arial" panose="020B0604020202020204" pitchFamily="34" charset="0"/>
                        <a:buChar char="•"/>
                      </a:pPr>
                      <a:r>
                        <a:rPr lang="en-IN" sz="1100" dirty="0">
                          <a:latin typeface="+mj-lt"/>
                        </a:rPr>
                        <a:t>49.37 dB for "Airplane"</a:t>
                      </a:r>
                    </a:p>
                    <a:p>
                      <a:pPr>
                        <a:buFont typeface="Arial" panose="020B0604020202020204" pitchFamily="34" charset="0"/>
                        <a:buChar char="•"/>
                      </a:pPr>
                      <a:r>
                        <a:rPr lang="en-IN" sz="1100" dirty="0">
                          <a:latin typeface="+mj-lt"/>
                        </a:rPr>
                        <a:t>51.05 dB for "Baboon"</a:t>
                      </a:r>
                    </a:p>
                    <a:p>
                      <a:pPr>
                        <a:buFont typeface="Arial" panose="020B0604020202020204" pitchFamily="34" charset="0"/>
                        <a:buChar char="•"/>
                      </a:pPr>
                      <a:r>
                        <a:rPr lang="en-IN" sz="1100" dirty="0">
                          <a:latin typeface="+mj-lt"/>
                        </a:rPr>
                        <a:t>49.18 dB for "Peppers"</a:t>
                      </a:r>
                    </a:p>
                    <a:p>
                      <a:pPr>
                        <a:buFont typeface="Arial" panose="020B0604020202020204" pitchFamily="34" charset="0"/>
                        <a:buChar char="•"/>
                      </a:pPr>
                      <a:r>
                        <a:rPr lang="en-IN" sz="1100" dirty="0">
                          <a:latin typeface="+mj-lt"/>
                        </a:rPr>
                        <a:t>49.04 dB for "Barbara"</a:t>
                      </a:r>
                    </a:p>
                    <a:p>
                      <a:pPr>
                        <a:buFont typeface="Arial" panose="020B0604020202020204" pitchFamily="34" charset="0"/>
                        <a:buChar char="•"/>
                      </a:pPr>
                      <a:r>
                        <a:rPr lang="en-IN" sz="1100" dirty="0">
                          <a:latin typeface="+mj-lt"/>
                        </a:rPr>
                        <a:t>51.04 dB for "Zelda"</a:t>
                      </a:r>
                    </a:p>
                    <a:p>
                      <a:pPr>
                        <a:buFont typeface="Arial" panose="020B0604020202020204" pitchFamily="34" charset="0"/>
                        <a:buChar char="•"/>
                      </a:pPr>
                      <a:r>
                        <a:rPr lang="en-IN" sz="1100" dirty="0">
                          <a:latin typeface="+mj-lt"/>
                        </a:rPr>
                        <a:t>52.78 dB for grayscale Kodak images at Ts = 10</a:t>
                      </a:r>
                    </a:p>
                    <a:p>
                      <a:pPr>
                        <a:buFont typeface="Arial" panose="020B0604020202020204" pitchFamily="34" charset="0"/>
                        <a:buChar char="•"/>
                      </a:pPr>
                      <a:r>
                        <a:rPr lang="en-IN" sz="1100" dirty="0">
                          <a:latin typeface="+mj-lt"/>
                        </a:rPr>
                        <a:t>49.73 dB for grayscale Kodak images at Ts = 30</a:t>
                      </a:r>
                    </a:p>
                    <a:p>
                      <a:pPr>
                        <a:buFont typeface="Arial" panose="020B0604020202020204" pitchFamily="34" charset="0"/>
                        <a:buChar char="•"/>
                      </a:pPr>
                      <a:r>
                        <a:rPr lang="en-IN" sz="1100" dirty="0">
                          <a:latin typeface="+mj-lt"/>
                        </a:rPr>
                        <a:t>48.85 dB for grayscale Kodak images at Ts = 50</a:t>
                      </a:r>
                    </a:p>
                    <a:p>
                      <a:pPr>
                        <a:buFont typeface="Arial" panose="020B0604020202020204" pitchFamily="34" charset="0"/>
                        <a:buChar char="•"/>
                      </a:pPr>
                      <a:r>
                        <a:rPr lang="en-IN" sz="1100" dirty="0">
                          <a:latin typeface="+mj-lt"/>
                        </a:rPr>
                        <a:t>48.46 dB for grayscale Kodak images at Ts = 70</a:t>
                      </a:r>
                    </a:p>
                    <a:p>
                      <a:r>
                        <a:rPr lang="en-IN" sz="1100" b="1" dirty="0">
                          <a:latin typeface="+mj-lt"/>
                        </a:rPr>
                        <a:t>MSE:</a:t>
                      </a:r>
                      <a:r>
                        <a:rPr lang="en-IN" sz="1100" dirty="0">
                          <a:latin typeface="+mj-lt"/>
                        </a:rPr>
                        <a:t> Not explicitly provided</a:t>
                      </a:r>
                    </a:p>
                    <a:p>
                      <a:r>
                        <a:rPr lang="en-IN" sz="1100" b="1" dirty="0">
                          <a:latin typeface="+mj-lt"/>
                        </a:rPr>
                        <a:t>SSIM:</a:t>
                      </a:r>
                      <a:r>
                        <a:rPr lang="en-IN" sz="1100" dirty="0">
                          <a:latin typeface="+mj-lt"/>
                        </a:rPr>
                        <a:t> High visual quality implied, specific values not provided</a:t>
                      </a:r>
                    </a:p>
                    <a:p>
                      <a:endParaRPr lang="en-IN" dirty="0">
                        <a:latin typeface="+mj-lt"/>
                      </a:endParaRPr>
                    </a:p>
                  </a:txBody>
                  <a:tcPr/>
                </a:tc>
                <a:tc>
                  <a:txBody>
                    <a:bodyPr/>
                    <a:lstStyle/>
                    <a:p>
                      <a:r>
                        <a:rPr lang="en-US" dirty="0">
                          <a:latin typeface="+mj-lt"/>
                        </a:rPr>
                        <a:t>2014</a:t>
                      </a:r>
                      <a:endParaRPr lang="en-IN" dirty="0">
                        <a:latin typeface="+mj-lt"/>
                      </a:endParaRPr>
                    </a:p>
                  </a:txBody>
                  <a:tcPr/>
                </a:tc>
                <a:extLst>
                  <a:ext uri="{0D108BD9-81ED-4DB2-BD59-A6C34878D82A}">
                    <a16:rowId xmlns:a16="http://schemas.microsoft.com/office/drawing/2014/main" val="1553503790"/>
                  </a:ext>
                </a:extLst>
              </a:tr>
              <a:tr h="2086323">
                <a:tc>
                  <a:txBody>
                    <a:bodyPr/>
                    <a:lstStyle/>
                    <a:p>
                      <a:r>
                        <a:rPr lang="en-US" sz="2000" b="1" dirty="0">
                          <a:latin typeface="+mj-lt"/>
                        </a:rPr>
                        <a:t>7. </a:t>
                      </a:r>
                      <a:endParaRPr lang="en-IN" sz="2000" b="1" dirty="0">
                        <a:latin typeface="+mj-lt"/>
                      </a:endParaRPr>
                    </a:p>
                  </a:txBody>
                  <a:tcPr/>
                </a:tc>
                <a:tc>
                  <a:txBody>
                    <a:bodyPr/>
                    <a:lstStyle/>
                    <a:p>
                      <a:r>
                        <a:rPr lang="en-IN" dirty="0">
                          <a:latin typeface="+mj-lt"/>
                        </a:rPr>
                        <a:t>A. A. </a:t>
                      </a:r>
                      <a:r>
                        <a:rPr lang="en-IN" dirty="0" err="1">
                          <a:latin typeface="+mj-lt"/>
                        </a:rPr>
                        <a:t>Karawia</a:t>
                      </a:r>
                      <a:endParaRPr lang="en-IN" dirty="0">
                        <a:latin typeface="+mj-lt"/>
                      </a:endParaRPr>
                    </a:p>
                  </a:txBody>
                  <a:tcPr/>
                </a:tc>
                <a:tc>
                  <a:txBody>
                    <a:bodyPr/>
                    <a:lstStyle/>
                    <a:p>
                      <a:r>
                        <a:rPr lang="en-US" dirty="0">
                          <a:latin typeface="+mj-lt"/>
                        </a:rPr>
                        <a:t>Medical image steganographic algorithm via modified LSB method and chaotic map</a:t>
                      </a:r>
                      <a:endParaRPr lang="en-IN" dirty="0">
                        <a:latin typeface="+mj-lt"/>
                      </a:endParaRPr>
                    </a:p>
                  </a:txBody>
                  <a:tcPr/>
                </a:tc>
                <a:tc>
                  <a:txBody>
                    <a:bodyPr/>
                    <a:lstStyle/>
                    <a:p>
                      <a:r>
                        <a:rPr lang="en-US" dirty="0">
                          <a:latin typeface="+mj-lt"/>
                        </a:rPr>
                        <a:t>Modified LSB, One-Dimensional Chaotic Map Encryption, Two-Dimensional Chaotic Map for Pixel Selection</a:t>
                      </a:r>
                      <a:endParaRPr lang="en-IN" dirty="0">
                        <a:latin typeface="+mj-lt"/>
                      </a:endParaRPr>
                    </a:p>
                  </a:txBody>
                  <a:tcPr/>
                </a:tc>
                <a:tc>
                  <a:txBody>
                    <a:bodyPr/>
                    <a:lstStyle/>
                    <a:p>
                      <a:r>
                        <a:rPr lang="en-US" sz="1600" b="1" dirty="0">
                          <a:latin typeface="+mj-lt"/>
                        </a:rPr>
                        <a:t>PSNR:</a:t>
                      </a:r>
                      <a:r>
                        <a:rPr lang="en-US" sz="1600" dirty="0">
                          <a:latin typeface="+mj-lt"/>
                        </a:rPr>
                        <a:t> High values indicating minimal distortion</a:t>
                      </a:r>
                    </a:p>
                    <a:p>
                      <a:r>
                        <a:rPr lang="en-US" sz="1600" b="1" dirty="0">
                          <a:latin typeface="+mj-lt"/>
                        </a:rPr>
                        <a:t>MSE:</a:t>
                      </a:r>
                      <a:r>
                        <a:rPr lang="en-US" sz="1600" dirty="0">
                          <a:latin typeface="+mj-lt"/>
                        </a:rPr>
                        <a:t> Low values indicating minimal distortion</a:t>
                      </a:r>
                    </a:p>
                    <a:p>
                      <a:r>
                        <a:rPr lang="en-US" sz="1600" b="1" dirty="0">
                          <a:latin typeface="+mj-lt"/>
                        </a:rPr>
                        <a:t>SSIM:</a:t>
                      </a:r>
                      <a:r>
                        <a:rPr lang="en-US" sz="1600" dirty="0">
                          <a:latin typeface="+mj-lt"/>
                        </a:rPr>
                        <a:t> High structural similarity indicating minimal distortion</a:t>
                      </a:r>
                    </a:p>
                    <a:p>
                      <a:endParaRPr lang="en-IN" dirty="0">
                        <a:latin typeface="+mj-lt"/>
                      </a:endParaRPr>
                    </a:p>
                  </a:txBody>
                  <a:tcPr/>
                </a:tc>
                <a:tc>
                  <a:txBody>
                    <a:bodyPr/>
                    <a:lstStyle/>
                    <a:p>
                      <a:r>
                        <a:rPr lang="en-US" dirty="0">
                          <a:latin typeface="+mj-lt"/>
                        </a:rPr>
                        <a:t>2021</a:t>
                      </a:r>
                      <a:endParaRPr lang="en-IN" dirty="0">
                        <a:latin typeface="+mj-lt"/>
                      </a:endParaRPr>
                    </a:p>
                  </a:txBody>
                  <a:tcPr/>
                </a:tc>
                <a:extLst>
                  <a:ext uri="{0D108BD9-81ED-4DB2-BD59-A6C34878D82A}">
                    <a16:rowId xmlns:a16="http://schemas.microsoft.com/office/drawing/2014/main" val="522656093"/>
                  </a:ext>
                </a:extLst>
              </a:tr>
            </a:tbl>
          </a:graphicData>
        </a:graphic>
      </p:graphicFrame>
    </p:spTree>
    <p:extLst>
      <p:ext uri="{BB962C8B-B14F-4D97-AF65-F5344CB8AC3E}">
        <p14:creationId xmlns:p14="http://schemas.microsoft.com/office/powerpoint/2010/main" val="1440161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6C91C7-9912-A641-D5E8-F251F1EA1CA1}"/>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5" name="Footer Placeholder 4">
            <a:extLst>
              <a:ext uri="{FF2B5EF4-FFF2-40B4-BE49-F238E27FC236}">
                <a16:creationId xmlns:a16="http://schemas.microsoft.com/office/drawing/2014/main" id="{2089DD0B-DC5A-BC5A-A060-E3E23A56F40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60DDA63-6586-32F3-978B-F96F40778192}"/>
              </a:ext>
            </a:extLst>
          </p:cNvPr>
          <p:cNvSpPr>
            <a:spLocks noGrp="1"/>
          </p:cNvSpPr>
          <p:nvPr>
            <p:ph type="dt" sz="half" idx="10"/>
          </p:nvPr>
        </p:nvSpPr>
        <p:spPr/>
        <p:txBody>
          <a:bodyPr/>
          <a:lstStyle/>
          <a:p>
            <a:r>
              <a:rPr lang="en-US" noProof="0"/>
              <a:t>20XX</a:t>
            </a:r>
          </a:p>
        </p:txBody>
      </p:sp>
      <p:graphicFrame>
        <p:nvGraphicFramePr>
          <p:cNvPr id="8" name="Table 7">
            <a:extLst>
              <a:ext uri="{FF2B5EF4-FFF2-40B4-BE49-F238E27FC236}">
                <a16:creationId xmlns:a16="http://schemas.microsoft.com/office/drawing/2014/main" id="{E0BDF0EA-9F94-D262-4605-15B455959F86}"/>
              </a:ext>
            </a:extLst>
          </p:cNvPr>
          <p:cNvGraphicFramePr>
            <a:graphicFrameLocks noGrp="1"/>
          </p:cNvGraphicFramePr>
          <p:nvPr>
            <p:extLst>
              <p:ext uri="{D42A27DB-BD31-4B8C-83A1-F6EECF244321}">
                <p14:modId xmlns:p14="http://schemas.microsoft.com/office/powerpoint/2010/main" val="2257248055"/>
              </p:ext>
            </p:extLst>
          </p:nvPr>
        </p:nvGraphicFramePr>
        <p:xfrm>
          <a:off x="559398" y="133832"/>
          <a:ext cx="10979972" cy="5717667"/>
        </p:xfrm>
        <a:graphic>
          <a:graphicData uri="http://schemas.openxmlformats.org/drawingml/2006/table">
            <a:tbl>
              <a:tblPr firstRow="1" bandRow="1">
                <a:tableStyleId>{073A0DAA-6AF3-43AB-8588-CEC1D06C72B9}</a:tableStyleId>
              </a:tblPr>
              <a:tblGrid>
                <a:gridCol w="677731">
                  <a:extLst>
                    <a:ext uri="{9D8B030D-6E8A-4147-A177-3AD203B41FA5}">
                      <a16:colId xmlns:a16="http://schemas.microsoft.com/office/drawing/2014/main" val="1943073324"/>
                    </a:ext>
                  </a:extLst>
                </a:gridCol>
                <a:gridCol w="1527586">
                  <a:extLst>
                    <a:ext uri="{9D8B030D-6E8A-4147-A177-3AD203B41FA5}">
                      <a16:colId xmlns:a16="http://schemas.microsoft.com/office/drawing/2014/main" val="1991627033"/>
                    </a:ext>
                  </a:extLst>
                </a:gridCol>
                <a:gridCol w="1839558">
                  <a:extLst>
                    <a:ext uri="{9D8B030D-6E8A-4147-A177-3AD203B41FA5}">
                      <a16:colId xmlns:a16="http://schemas.microsoft.com/office/drawing/2014/main" val="3914060497"/>
                    </a:ext>
                  </a:extLst>
                </a:gridCol>
                <a:gridCol w="2474259">
                  <a:extLst>
                    <a:ext uri="{9D8B030D-6E8A-4147-A177-3AD203B41FA5}">
                      <a16:colId xmlns:a16="http://schemas.microsoft.com/office/drawing/2014/main" val="4260860655"/>
                    </a:ext>
                  </a:extLst>
                </a:gridCol>
                <a:gridCol w="3700630">
                  <a:extLst>
                    <a:ext uri="{9D8B030D-6E8A-4147-A177-3AD203B41FA5}">
                      <a16:colId xmlns:a16="http://schemas.microsoft.com/office/drawing/2014/main" val="355618027"/>
                    </a:ext>
                  </a:extLst>
                </a:gridCol>
                <a:gridCol w="760208">
                  <a:extLst>
                    <a:ext uri="{9D8B030D-6E8A-4147-A177-3AD203B41FA5}">
                      <a16:colId xmlns:a16="http://schemas.microsoft.com/office/drawing/2014/main" val="2026322856"/>
                    </a:ext>
                  </a:extLst>
                </a:gridCol>
              </a:tblGrid>
              <a:tr h="599048">
                <a:tc>
                  <a:txBody>
                    <a:bodyPr/>
                    <a:lstStyle/>
                    <a:p>
                      <a:pPr algn="ctr"/>
                      <a:r>
                        <a:rPr lang="en-US" sz="1800" dirty="0" err="1">
                          <a:latin typeface="+mj-lt"/>
                        </a:rPr>
                        <a:t>Sl</a:t>
                      </a:r>
                      <a:r>
                        <a:rPr lang="en-US" sz="1800" dirty="0">
                          <a:latin typeface="+mj-lt"/>
                        </a:rPr>
                        <a:t> no. </a:t>
                      </a:r>
                      <a:endParaRPr lang="en-IN" sz="1800" dirty="0">
                        <a:latin typeface="+mj-lt"/>
                      </a:endParaRPr>
                    </a:p>
                  </a:txBody>
                  <a:tcPr/>
                </a:tc>
                <a:tc>
                  <a:txBody>
                    <a:bodyPr/>
                    <a:lstStyle/>
                    <a:p>
                      <a:pPr algn="ctr"/>
                      <a:r>
                        <a:rPr lang="en-US" sz="1800" dirty="0">
                          <a:latin typeface="+mj-lt"/>
                        </a:rPr>
                        <a:t>Author</a:t>
                      </a:r>
                      <a:endParaRPr lang="en-IN" sz="1800" dirty="0">
                        <a:latin typeface="+mj-lt"/>
                      </a:endParaRPr>
                    </a:p>
                  </a:txBody>
                  <a:tcPr/>
                </a:tc>
                <a:tc>
                  <a:txBody>
                    <a:bodyPr/>
                    <a:lstStyle/>
                    <a:p>
                      <a:pPr algn="ctr"/>
                      <a:r>
                        <a:rPr lang="en-US" sz="1800" dirty="0">
                          <a:latin typeface="+mj-lt"/>
                        </a:rPr>
                        <a:t>Paper</a:t>
                      </a:r>
                      <a:endParaRPr lang="en-IN" sz="1800" dirty="0">
                        <a:latin typeface="+mj-lt"/>
                      </a:endParaRPr>
                    </a:p>
                  </a:txBody>
                  <a:tcPr/>
                </a:tc>
                <a:tc>
                  <a:txBody>
                    <a:bodyPr/>
                    <a:lstStyle/>
                    <a:p>
                      <a:pPr algn="ctr"/>
                      <a:r>
                        <a:rPr lang="en-US" sz="1800" dirty="0">
                          <a:latin typeface="+mj-lt"/>
                        </a:rPr>
                        <a:t>Method</a:t>
                      </a:r>
                      <a:endParaRPr lang="en-IN" sz="1800" dirty="0">
                        <a:latin typeface="+mj-lt"/>
                      </a:endParaRPr>
                    </a:p>
                  </a:txBody>
                  <a:tcPr/>
                </a:tc>
                <a:tc>
                  <a:txBody>
                    <a:bodyPr/>
                    <a:lstStyle/>
                    <a:p>
                      <a:pPr algn="ctr"/>
                      <a:r>
                        <a:rPr lang="en-US" sz="1800" dirty="0">
                          <a:latin typeface="+mj-lt"/>
                        </a:rPr>
                        <a:t>Result</a:t>
                      </a:r>
                      <a:endParaRPr lang="en-IN" sz="1800" dirty="0">
                        <a:latin typeface="+mj-lt"/>
                      </a:endParaRPr>
                    </a:p>
                  </a:txBody>
                  <a:tcPr/>
                </a:tc>
                <a:tc>
                  <a:txBody>
                    <a:bodyPr/>
                    <a:lstStyle/>
                    <a:p>
                      <a:pPr algn="ctr"/>
                      <a:r>
                        <a:rPr lang="en-US" sz="1800" dirty="0">
                          <a:latin typeface="+mj-lt"/>
                        </a:rPr>
                        <a:t>Year</a:t>
                      </a:r>
                      <a:endParaRPr lang="en-IN" sz="1800" dirty="0">
                        <a:latin typeface="+mj-lt"/>
                      </a:endParaRPr>
                    </a:p>
                  </a:txBody>
                  <a:tcPr/>
                </a:tc>
                <a:extLst>
                  <a:ext uri="{0D108BD9-81ED-4DB2-BD59-A6C34878D82A}">
                    <a16:rowId xmlns:a16="http://schemas.microsoft.com/office/drawing/2014/main" val="3784175178"/>
                  </a:ext>
                </a:extLst>
              </a:tr>
              <a:tr h="2991264">
                <a:tc>
                  <a:txBody>
                    <a:bodyPr/>
                    <a:lstStyle/>
                    <a:p>
                      <a:r>
                        <a:rPr lang="en-US" sz="2000" b="1" dirty="0">
                          <a:latin typeface="+mj-lt"/>
                        </a:rPr>
                        <a:t>8. </a:t>
                      </a:r>
                      <a:endParaRPr lang="en-IN" sz="2000" b="1" dirty="0">
                        <a:latin typeface="+mj-lt"/>
                      </a:endParaRPr>
                    </a:p>
                  </a:txBody>
                  <a:tcPr/>
                </a:tc>
                <a:tc>
                  <a:txBody>
                    <a:bodyPr/>
                    <a:lstStyle/>
                    <a:p>
                      <a:r>
                        <a:rPr lang="it-IT" dirty="0">
                          <a:latin typeface="+mj-lt"/>
                        </a:rPr>
                        <a:t>De Rosal I.M. Setiadi, Md. Fadhil, Eko Hari Rachmawanto, Christy Atika Sari</a:t>
                      </a:r>
                      <a:endParaRPr lang="en-IN" dirty="0">
                        <a:latin typeface="+mj-lt"/>
                      </a:endParaRPr>
                    </a:p>
                  </a:txBody>
                  <a:tcPr/>
                </a:tc>
                <a:tc>
                  <a:txBody>
                    <a:bodyPr/>
                    <a:lstStyle/>
                    <a:p>
                      <a:r>
                        <a:rPr lang="en-US" dirty="0">
                          <a:latin typeface="+mj-lt"/>
                        </a:rPr>
                        <a:t>Secure Reversible Data Hiding in the Medical Image using Histogram Shifting and RC4 Encryption</a:t>
                      </a:r>
                      <a:endParaRPr lang="en-IN" dirty="0">
                        <a:latin typeface="+mj-lt"/>
                      </a:endParaRPr>
                    </a:p>
                  </a:txBody>
                  <a:tcPr/>
                </a:tc>
                <a:tc>
                  <a:txBody>
                    <a:bodyPr/>
                    <a:lstStyle/>
                    <a:p>
                      <a:r>
                        <a:rPr lang="en-US" dirty="0">
                          <a:latin typeface="+mj-lt"/>
                        </a:rPr>
                        <a:t>Histogram Shifting, RC4 Encryption</a:t>
                      </a:r>
                    </a:p>
                  </a:txBody>
                  <a:tcPr/>
                </a:tc>
                <a:tc>
                  <a:txBody>
                    <a:bodyPr/>
                    <a:lstStyle/>
                    <a:p>
                      <a:r>
                        <a:rPr lang="en-US" sz="1600" b="1" dirty="0">
                          <a:latin typeface="+mj-lt"/>
                        </a:rPr>
                        <a:t>PSNR</a:t>
                      </a:r>
                      <a:r>
                        <a:rPr lang="en-US" sz="1600" b="0" dirty="0">
                          <a:latin typeface="+mj-lt"/>
                        </a:rPr>
                        <a:t>: Approximately </a:t>
                      </a:r>
                    </a:p>
                    <a:p>
                      <a:r>
                        <a:rPr lang="en-US" sz="1600" b="0" dirty="0">
                          <a:latin typeface="+mj-lt"/>
                        </a:rPr>
                        <a:t>48.34 dB to 51.81 dB </a:t>
                      </a:r>
                    </a:p>
                    <a:p>
                      <a:r>
                        <a:rPr lang="en-US" sz="1600" b="1" dirty="0">
                          <a:latin typeface="+mj-lt"/>
                        </a:rPr>
                        <a:t>MSE: </a:t>
                      </a:r>
                      <a:r>
                        <a:rPr lang="en-US" sz="1600" b="0" dirty="0">
                          <a:latin typeface="+mj-lt"/>
                        </a:rPr>
                        <a:t>0 to 0.9525</a:t>
                      </a:r>
                    </a:p>
                    <a:p>
                      <a:r>
                        <a:rPr lang="en-US" sz="1600" b="1" dirty="0">
                          <a:latin typeface="+mj-lt"/>
                        </a:rPr>
                        <a:t>SSIM: </a:t>
                      </a:r>
                      <a:r>
                        <a:rPr lang="en-US" sz="1600" b="0" dirty="0">
                          <a:latin typeface="+mj-lt"/>
                        </a:rPr>
                        <a:t>Approximately 0.9855 to 0.9994</a:t>
                      </a:r>
                      <a:endParaRPr lang="en-IN" sz="2800" b="0" dirty="0">
                        <a:latin typeface="+mj-lt"/>
                      </a:endParaRPr>
                    </a:p>
                  </a:txBody>
                  <a:tcPr/>
                </a:tc>
                <a:tc>
                  <a:txBody>
                    <a:bodyPr/>
                    <a:lstStyle/>
                    <a:p>
                      <a:r>
                        <a:rPr lang="en-US" dirty="0">
                          <a:latin typeface="+mj-lt"/>
                        </a:rPr>
                        <a:t>2019</a:t>
                      </a:r>
                      <a:endParaRPr lang="en-IN" dirty="0">
                        <a:latin typeface="+mj-lt"/>
                      </a:endParaRPr>
                    </a:p>
                  </a:txBody>
                  <a:tcPr/>
                </a:tc>
                <a:extLst>
                  <a:ext uri="{0D108BD9-81ED-4DB2-BD59-A6C34878D82A}">
                    <a16:rowId xmlns:a16="http://schemas.microsoft.com/office/drawing/2014/main" val="1553503790"/>
                  </a:ext>
                </a:extLst>
              </a:tr>
              <a:tr h="2086323">
                <a:tc>
                  <a:txBody>
                    <a:bodyPr/>
                    <a:lstStyle/>
                    <a:p>
                      <a:r>
                        <a:rPr lang="en-US" sz="2000" b="1" dirty="0">
                          <a:latin typeface="+mj-lt"/>
                        </a:rPr>
                        <a:t>9. </a:t>
                      </a:r>
                      <a:endParaRPr lang="en-IN" sz="2000" b="1" dirty="0">
                        <a:latin typeface="+mj-lt"/>
                      </a:endParaRPr>
                    </a:p>
                  </a:txBody>
                  <a:tcPr/>
                </a:tc>
                <a:tc>
                  <a:txBody>
                    <a:bodyPr/>
                    <a:lstStyle/>
                    <a:p>
                      <a:r>
                        <a:rPr lang="de-DE" dirty="0">
                          <a:latin typeface="+mj-lt"/>
                        </a:rPr>
                        <a:t>Wien Hong , Tung-Shou Chen ,Chih-Wei Shiu</a:t>
                      </a:r>
                      <a:endParaRPr lang="en-IN" dirty="0">
                        <a:latin typeface="+mj-lt"/>
                      </a:endParaRPr>
                    </a:p>
                  </a:txBody>
                  <a:tcPr/>
                </a:tc>
                <a:tc>
                  <a:txBody>
                    <a:bodyPr/>
                    <a:lstStyle/>
                    <a:p>
                      <a:r>
                        <a:rPr lang="en-US" dirty="0">
                          <a:latin typeface="+mj-lt"/>
                        </a:rPr>
                        <a:t>Reversible Data Hiding Based on Histogram Shifting of Prediction Errors</a:t>
                      </a:r>
                      <a:endParaRPr lang="en-IN" dirty="0">
                        <a:latin typeface="+mj-lt"/>
                      </a:endParaRPr>
                    </a:p>
                  </a:txBody>
                  <a:tcPr/>
                </a:tc>
                <a:tc>
                  <a:txBody>
                    <a:bodyPr/>
                    <a:lstStyle/>
                    <a:p>
                      <a:r>
                        <a:rPr lang="en-US" dirty="0">
                          <a:latin typeface="+mj-lt"/>
                        </a:rPr>
                        <a:t>Histogram Shifting of Prediction Errors (HSPE), RSA/DES Encryption</a:t>
                      </a:r>
                      <a:endParaRPr lang="en-IN" dirty="0">
                        <a:latin typeface="+mj-lt"/>
                      </a:endParaRPr>
                    </a:p>
                  </a:txBody>
                  <a:tcPr/>
                </a:tc>
                <a:tc>
                  <a:txBody>
                    <a:bodyPr/>
                    <a:lstStyle/>
                    <a:p>
                      <a:r>
                        <a:rPr lang="en-US" sz="1600" b="1" dirty="0">
                          <a:latin typeface="+mj-lt"/>
                        </a:rPr>
                        <a:t>PSNR:</a:t>
                      </a:r>
                      <a:r>
                        <a:rPr lang="en-US" sz="1600" dirty="0">
                          <a:latin typeface="+mj-lt"/>
                        </a:rPr>
                        <a:t> Above 48 dB</a:t>
                      </a:r>
                    </a:p>
                    <a:p>
                      <a:r>
                        <a:rPr lang="en-US" sz="1600" b="1" dirty="0">
                          <a:latin typeface="+mj-lt"/>
                        </a:rPr>
                        <a:t>Embedding Capacity:</a:t>
                      </a:r>
                      <a:r>
                        <a:rPr lang="en-US" sz="1600" dirty="0">
                          <a:latin typeface="+mj-lt"/>
                        </a:rPr>
                        <a:t> Average 4.74 times higher than Ni et al.'s method</a:t>
                      </a:r>
                    </a:p>
                    <a:p>
                      <a:r>
                        <a:rPr lang="en-US" sz="1600" b="1" dirty="0">
                          <a:latin typeface="+mj-lt"/>
                        </a:rPr>
                        <a:t>Improvement in </a:t>
                      </a:r>
                      <a:r>
                        <a:rPr lang="en-US" sz="1600" b="1" dirty="0" err="1">
                          <a:latin typeface="+mj-lt"/>
                        </a:rPr>
                        <a:t>Stego</a:t>
                      </a:r>
                      <a:r>
                        <a:rPr lang="en-US" sz="1600" b="1" dirty="0">
                          <a:latin typeface="+mj-lt"/>
                        </a:rPr>
                        <a:t> Image Quality:</a:t>
                      </a:r>
                      <a:r>
                        <a:rPr lang="en-US" sz="1600" dirty="0">
                          <a:latin typeface="+mj-lt"/>
                        </a:rPr>
                        <a:t> Average of 7.99 dB higher under the same embedding </a:t>
                      </a:r>
                    </a:p>
                    <a:p>
                      <a:endParaRPr lang="en-IN" dirty="0">
                        <a:latin typeface="+mj-lt"/>
                      </a:endParaRPr>
                    </a:p>
                  </a:txBody>
                  <a:tcPr/>
                </a:tc>
                <a:tc>
                  <a:txBody>
                    <a:bodyPr/>
                    <a:lstStyle/>
                    <a:p>
                      <a:r>
                        <a:rPr lang="en-US" dirty="0">
                          <a:latin typeface="+mj-lt"/>
                        </a:rPr>
                        <a:t>2008</a:t>
                      </a:r>
                      <a:endParaRPr lang="en-IN" dirty="0">
                        <a:latin typeface="+mj-lt"/>
                      </a:endParaRPr>
                    </a:p>
                  </a:txBody>
                  <a:tcPr/>
                </a:tc>
                <a:extLst>
                  <a:ext uri="{0D108BD9-81ED-4DB2-BD59-A6C34878D82A}">
                    <a16:rowId xmlns:a16="http://schemas.microsoft.com/office/drawing/2014/main" val="522656093"/>
                  </a:ext>
                </a:extLst>
              </a:tr>
            </a:tbl>
          </a:graphicData>
        </a:graphic>
      </p:graphicFrame>
    </p:spTree>
    <p:extLst>
      <p:ext uri="{BB962C8B-B14F-4D97-AF65-F5344CB8AC3E}">
        <p14:creationId xmlns:p14="http://schemas.microsoft.com/office/powerpoint/2010/main" val="307462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91670" y="2334947"/>
            <a:ext cx="6110343" cy="2624328"/>
          </a:xfrm>
        </p:spPr>
        <p:txBody>
          <a:bodyPr/>
          <a:lstStyle/>
          <a:p>
            <a:r>
              <a:rPr lang="en-US" sz="5400" dirty="0"/>
              <a:t>Proposed </a:t>
            </a:r>
            <a:br>
              <a:rPr lang="en-US" sz="5400" dirty="0"/>
            </a:br>
            <a:r>
              <a:rPr lang="en-US" sz="5400" dirty="0"/>
              <a:t>Method</a:t>
            </a:r>
            <a:endParaRPr lang="en-US" dirty="0"/>
          </a:p>
        </p:txBody>
      </p:sp>
    </p:spTree>
    <p:extLst>
      <p:ext uri="{BB962C8B-B14F-4D97-AF65-F5344CB8AC3E}">
        <p14:creationId xmlns:p14="http://schemas.microsoft.com/office/powerpoint/2010/main" val="1500788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536088" y="210208"/>
            <a:ext cx="11338023" cy="1338893"/>
          </a:xfrm>
        </p:spPr>
        <p:txBody>
          <a:bodyPr/>
          <a:lstStyle/>
          <a:p>
            <a:pPr algn="l"/>
            <a:r>
              <a:rPr lang="en-US" sz="2000" dirty="0"/>
              <a:t>Watermarking Medical images is crucial for protecting patient’s information. For watermark embedding Histogram Equalization has been proposed. To enhance the security we have used two different methods DWT, Arnold cat Map.  All have been experimented with SIPI and medical images.</a:t>
            </a:r>
            <a:endParaRPr lang="en-US" sz="20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1769747"/>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Embedding Process: </a:t>
            </a:r>
            <a:endParaRPr lang="en-US" sz="2000" dirty="0">
              <a:latin typeface="Algerian" panose="04020705040A02060702" pitchFamily="82" charset="0"/>
            </a:endParaRPr>
          </a:p>
        </p:txBody>
      </p:sp>
      <p:sp>
        <p:nvSpPr>
          <p:cNvPr id="7" name="Title 16">
            <a:extLst>
              <a:ext uri="{FF2B5EF4-FFF2-40B4-BE49-F238E27FC236}">
                <a16:creationId xmlns:a16="http://schemas.microsoft.com/office/drawing/2014/main" id="{1E3DEA1C-E5C8-F861-C285-7529E20364D0}"/>
              </a:ext>
            </a:extLst>
          </p:cNvPr>
          <p:cNvSpPr txBox="1">
            <a:spLocks/>
          </p:cNvSpPr>
          <p:nvPr/>
        </p:nvSpPr>
        <p:spPr>
          <a:xfrm>
            <a:off x="838200" y="2310781"/>
            <a:ext cx="11020134" cy="354062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AutoNum type="arabicPeriod"/>
            </a:pPr>
            <a:r>
              <a:rPr lang="en-US" sz="1600" b="1" dirty="0"/>
              <a:t>Wavelet Transform: </a:t>
            </a:r>
            <a:r>
              <a:rPr lang="en-US" sz="1600" dirty="0"/>
              <a:t>The cover image undergoes a forward wavelet transform (FWT) to obtain its frequency-domain representation. This is done to decompose the image into its low-frequency and high-frequency components.</a:t>
            </a:r>
          </a:p>
          <a:p>
            <a:pPr marL="457200" indent="-457200" algn="l">
              <a:buAutoNum type="arabicPeriod"/>
            </a:pPr>
            <a:r>
              <a:rPr lang="en-US" sz="1600" b="1" dirty="0"/>
              <a:t>Partitioning</a:t>
            </a:r>
            <a:r>
              <a:rPr lang="en-US" sz="1600" dirty="0"/>
              <a:t>: The frequency-domain representation obtained from the wavelet transform is partitioned into two parts: LL (approximation) and HH (details).</a:t>
            </a:r>
          </a:p>
          <a:p>
            <a:pPr marL="457200" indent="-457200" algn="l">
              <a:buAutoNum type="arabicPeriod"/>
            </a:pPr>
            <a:r>
              <a:rPr lang="en-US" sz="1600" b="1" dirty="0"/>
              <a:t>Arnold's Cat Map Transformation: </a:t>
            </a:r>
            <a:r>
              <a:rPr lang="en-US" sz="1600" dirty="0"/>
              <a:t>The secret image undergoes Arnold's Cat Map transformation to introduce chaos and enhance security. This step involves iteratively applying Arnold's Cat Map to the secret image.</a:t>
            </a:r>
          </a:p>
          <a:p>
            <a:pPr marL="457200" indent="-457200" algn="l">
              <a:buAutoNum type="arabicPeriod"/>
            </a:pPr>
            <a:r>
              <a:rPr lang="en-US" sz="1600" b="1" dirty="0"/>
              <a:t>Encode Secret Image: </a:t>
            </a:r>
            <a:r>
              <a:rPr lang="en-US" sz="1600" dirty="0"/>
              <a:t>The secret image is converted into binary format. This binary message is then encoded into the LL (low-frequency) part of the cover image using a specific encoding technique.</a:t>
            </a:r>
          </a:p>
          <a:p>
            <a:pPr marL="457200" indent="-457200" algn="l">
              <a:buAutoNum type="arabicPeriod"/>
            </a:pPr>
            <a:r>
              <a:rPr lang="en-US" sz="1600" b="1" dirty="0"/>
              <a:t>Embed SHA-256: </a:t>
            </a:r>
            <a:r>
              <a:rPr lang="en-US" sz="1600" dirty="0"/>
              <a:t>The SHA-256 hash of the secret image is calculated and embedded into the HH (high-frequency) part of the cover image. This hash serves as a verification mechanism to ensure the integrity of the secret image during extraction.</a:t>
            </a:r>
          </a:p>
          <a:p>
            <a:pPr marL="457200" indent="-457200" algn="l">
              <a:buAutoNum type="arabicPeriod"/>
            </a:pPr>
            <a:r>
              <a:rPr lang="en-US" sz="1600" b="1" dirty="0"/>
              <a:t>Inverse Wavelet Transform: </a:t>
            </a:r>
            <a:r>
              <a:rPr lang="en-US" sz="1600" dirty="0"/>
              <a:t>The modified frequency-domain representation is then transformed back into the spatial domain using the inverse wavelet transform (IWT) to obtain the </a:t>
            </a:r>
            <a:r>
              <a:rPr lang="en-US" sz="1600" dirty="0" err="1"/>
              <a:t>stego</a:t>
            </a:r>
            <a:r>
              <a:rPr lang="en-US" sz="1600" dirty="0"/>
              <a:t> image.</a:t>
            </a:r>
            <a:endParaRPr lang="en-US" sz="1600" dirty="0">
              <a:latin typeface="Algerian" panose="04020705040A02060702" pitchFamily="82" charset="0"/>
            </a:endParaRPr>
          </a:p>
        </p:txBody>
      </p:sp>
    </p:spTree>
    <p:extLst>
      <p:ext uri="{BB962C8B-B14F-4D97-AF65-F5344CB8AC3E}">
        <p14:creationId xmlns:p14="http://schemas.microsoft.com/office/powerpoint/2010/main" val="329363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0208"/>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Extraction Process: </a:t>
            </a:r>
            <a:endParaRPr lang="en-US" sz="2000" dirty="0">
              <a:latin typeface="Algerian" panose="04020705040A02060702" pitchFamily="82" charset="0"/>
            </a:endParaRPr>
          </a:p>
        </p:txBody>
      </p:sp>
      <p:sp>
        <p:nvSpPr>
          <p:cNvPr id="7" name="Title 16">
            <a:extLst>
              <a:ext uri="{FF2B5EF4-FFF2-40B4-BE49-F238E27FC236}">
                <a16:creationId xmlns:a16="http://schemas.microsoft.com/office/drawing/2014/main" id="{1E3DEA1C-E5C8-F861-C285-7529E20364D0}"/>
              </a:ext>
            </a:extLst>
          </p:cNvPr>
          <p:cNvSpPr txBox="1">
            <a:spLocks/>
          </p:cNvSpPr>
          <p:nvPr/>
        </p:nvSpPr>
        <p:spPr>
          <a:xfrm>
            <a:off x="695032" y="911531"/>
            <a:ext cx="11020134" cy="4338201"/>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AutoNum type="arabicPeriod"/>
            </a:pPr>
            <a:r>
              <a:rPr lang="en-US" sz="1800" b="1" dirty="0"/>
              <a:t>Wavelet Transform: </a:t>
            </a:r>
            <a:r>
              <a:rPr lang="en-US" sz="1800" dirty="0"/>
              <a:t>Similar to embedding, the </a:t>
            </a:r>
            <a:r>
              <a:rPr lang="en-US" sz="1800" dirty="0" err="1"/>
              <a:t>stego</a:t>
            </a:r>
            <a:r>
              <a:rPr lang="en-US" sz="1800" dirty="0"/>
              <a:t> image undergoes a forward wavelet transform to obtain its frequency-domain representation.</a:t>
            </a:r>
          </a:p>
          <a:p>
            <a:pPr marL="457200" indent="-457200" algn="l">
              <a:buAutoNum type="arabicPeriod"/>
            </a:pPr>
            <a:r>
              <a:rPr lang="en-US" sz="1800" b="1" dirty="0"/>
              <a:t>Partitioning:</a:t>
            </a:r>
            <a:r>
              <a:rPr lang="en-US" sz="1800" dirty="0"/>
              <a:t> The frequency-domain representation is partitioned into LL and HH parts.</a:t>
            </a:r>
          </a:p>
          <a:p>
            <a:pPr marL="457200" indent="-457200" algn="l">
              <a:buAutoNum type="arabicPeriod"/>
            </a:pPr>
            <a:r>
              <a:rPr lang="en-US" sz="1800" b="1" dirty="0"/>
              <a:t>Extract Secret Image: </a:t>
            </a:r>
            <a:r>
              <a:rPr lang="en-US" sz="1800" dirty="0"/>
              <a:t>The encoded binary message is extracted from the LL part of the </a:t>
            </a:r>
            <a:r>
              <a:rPr lang="en-US" sz="1800" dirty="0" err="1"/>
              <a:t>stego</a:t>
            </a:r>
            <a:r>
              <a:rPr lang="en-US" sz="1800" dirty="0"/>
              <a:t> image using the corresponding decoding technique.</a:t>
            </a:r>
          </a:p>
          <a:p>
            <a:pPr marL="457200" indent="-457200" algn="l">
              <a:buAutoNum type="arabicPeriod"/>
            </a:pPr>
            <a:r>
              <a:rPr lang="en-US" sz="1800" b="1" dirty="0"/>
              <a:t>Extract SHA-256: </a:t>
            </a:r>
            <a:r>
              <a:rPr lang="en-US" sz="1800" dirty="0"/>
              <a:t>The SHA-256 hash embedded in the HH part of the </a:t>
            </a:r>
            <a:r>
              <a:rPr lang="en-US" sz="1800" dirty="0" err="1"/>
              <a:t>stego</a:t>
            </a:r>
            <a:r>
              <a:rPr lang="en-US" sz="1800" dirty="0"/>
              <a:t> image is extracted.</a:t>
            </a:r>
          </a:p>
          <a:p>
            <a:pPr marL="457200" indent="-457200" algn="l">
              <a:buAutoNum type="arabicPeriod"/>
            </a:pPr>
            <a:r>
              <a:rPr lang="en-US" sz="1800" b="1" dirty="0"/>
              <a:t>Decode Secret Image: </a:t>
            </a:r>
            <a:r>
              <a:rPr lang="en-US" sz="1800" dirty="0"/>
              <a:t>The extracted binary message is decoded to obtain the secret image in binary format.</a:t>
            </a:r>
          </a:p>
          <a:p>
            <a:pPr marL="457200" indent="-457200" algn="l">
              <a:buAutoNum type="arabicPeriod"/>
            </a:pPr>
            <a:r>
              <a:rPr lang="en-US" sz="1800" b="1" dirty="0"/>
              <a:t>Arnold's Cat Map Reversion: </a:t>
            </a:r>
            <a:r>
              <a:rPr lang="en-US" sz="1800" dirty="0"/>
              <a:t>If necessary, an Arnold's Cat Map reversion process is applied to revert the chaotic transformation applied during embedding, restoring the original secret image.</a:t>
            </a:r>
          </a:p>
          <a:p>
            <a:pPr marL="457200" indent="-457200" algn="l">
              <a:buAutoNum type="arabicPeriod"/>
            </a:pPr>
            <a:r>
              <a:rPr lang="en-US" sz="1800" b="1" dirty="0"/>
              <a:t>SHA-256 Verification: </a:t>
            </a:r>
            <a:r>
              <a:rPr lang="en-US" sz="1800" dirty="0"/>
              <a:t>The SHA-256 hash of the extracted secret image is recalculated. If it matches the extracted hash from the </a:t>
            </a:r>
            <a:r>
              <a:rPr lang="en-US" sz="1800" dirty="0" err="1"/>
              <a:t>stego</a:t>
            </a:r>
            <a:r>
              <a:rPr lang="en-US" sz="1800" dirty="0"/>
              <a:t> image, it indicates that the extraction was successful and the secret image integrity is preserved.</a:t>
            </a:r>
          </a:p>
          <a:p>
            <a:pPr marL="457200" indent="-457200" algn="l">
              <a:buAutoNum type="arabicPeriod"/>
            </a:pPr>
            <a:r>
              <a:rPr lang="en-US" sz="1800" b="1" dirty="0"/>
              <a:t>Final Output: </a:t>
            </a:r>
            <a:r>
              <a:rPr lang="en-US" sz="1800" dirty="0"/>
              <a:t>The extracted secret image is obtained, and the process is complete.</a:t>
            </a:r>
          </a:p>
          <a:p>
            <a:pPr marL="457200" indent="-457200" algn="l">
              <a:buAutoNum type="arabicPeriod"/>
            </a:pPr>
            <a:endParaRPr lang="en-US" sz="1800" dirty="0"/>
          </a:p>
          <a:p>
            <a:pPr algn="l"/>
            <a:endParaRPr lang="en-US" sz="1800" dirty="0"/>
          </a:p>
          <a:p>
            <a:pPr algn="l"/>
            <a:r>
              <a:rPr lang="en-US" sz="1800" dirty="0"/>
              <a:t>These steps outline the general procedure for embedding and extracting a secret image within another image using the techniques described in the provided code.</a:t>
            </a:r>
            <a:endParaRPr lang="en-US" sz="1800" dirty="0">
              <a:latin typeface="Algerian" panose="04020705040A02060702" pitchFamily="82" charset="0"/>
            </a:endParaRPr>
          </a:p>
        </p:txBody>
      </p:sp>
    </p:spTree>
    <p:extLst>
      <p:ext uri="{BB962C8B-B14F-4D97-AF65-F5344CB8AC3E}">
        <p14:creationId xmlns:p14="http://schemas.microsoft.com/office/powerpoint/2010/main" val="309690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0208"/>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Embedding  Process: </a:t>
            </a:r>
            <a:endParaRPr lang="en-US" sz="2000" dirty="0">
              <a:latin typeface="Algerian" panose="04020705040A02060702" pitchFamily="82" charset="0"/>
            </a:endParaRPr>
          </a:p>
        </p:txBody>
      </p:sp>
      <p:pic>
        <p:nvPicPr>
          <p:cNvPr id="7" name="Picture 6">
            <a:extLst>
              <a:ext uri="{FF2B5EF4-FFF2-40B4-BE49-F238E27FC236}">
                <a16:creationId xmlns:a16="http://schemas.microsoft.com/office/drawing/2014/main" id="{07980283-67CF-01C7-86FC-1CD8663FA51D}"/>
              </a:ext>
            </a:extLst>
          </p:cNvPr>
          <p:cNvPicPr>
            <a:picLocks noChangeAspect="1"/>
          </p:cNvPicPr>
          <p:nvPr/>
        </p:nvPicPr>
        <p:blipFill>
          <a:blip r:embed="rId2"/>
          <a:srcRect/>
          <a:stretch/>
        </p:blipFill>
        <p:spPr>
          <a:xfrm>
            <a:off x="949565" y="1041390"/>
            <a:ext cx="4635145" cy="4584322"/>
          </a:xfrm>
          <a:prstGeom prst="rect">
            <a:avLst/>
          </a:prstGeom>
          <a:ln>
            <a:noFill/>
          </a:ln>
          <a:effectLst>
            <a:outerShdw blurRad="190500" algn="tl" rotWithShape="0">
              <a:srgbClr val="000000">
                <a:alpha val="70000"/>
              </a:srgbClr>
            </a:outerShdw>
          </a:effectLst>
        </p:spPr>
      </p:pic>
      <p:sp>
        <p:nvSpPr>
          <p:cNvPr id="8" name="Title 16">
            <a:extLst>
              <a:ext uri="{FF2B5EF4-FFF2-40B4-BE49-F238E27FC236}">
                <a16:creationId xmlns:a16="http://schemas.microsoft.com/office/drawing/2014/main" id="{E161C09C-6C0F-D19C-7845-661D5A58B8C6}"/>
              </a:ext>
            </a:extLst>
          </p:cNvPr>
          <p:cNvSpPr txBox="1">
            <a:spLocks/>
          </p:cNvSpPr>
          <p:nvPr/>
        </p:nvSpPr>
        <p:spPr>
          <a:xfrm>
            <a:off x="6420038" y="1103295"/>
            <a:ext cx="5454073" cy="4488041"/>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dirty="0"/>
              <a:t>Algorithm1: Embedding (COVER, WI)</a:t>
            </a:r>
          </a:p>
          <a:p>
            <a:pPr algn="l"/>
            <a:endParaRPr lang="en-US" sz="1800" dirty="0"/>
          </a:p>
          <a:p>
            <a:pPr algn="l"/>
            <a:r>
              <a:rPr lang="en-US" sz="1800" b="1" dirty="0"/>
              <a:t>Step 1:</a:t>
            </a:r>
            <a:r>
              <a:rPr lang="en-US" sz="1800" dirty="0"/>
              <a:t> Take 1-level 2D DWT of COVER image.</a:t>
            </a:r>
          </a:p>
          <a:p>
            <a:pPr algn="l"/>
            <a:r>
              <a:rPr lang="en-US" sz="1800" b="1" dirty="0"/>
              <a:t>Step 2:</a:t>
            </a:r>
            <a:r>
              <a:rPr lang="en-US" sz="1800" dirty="0"/>
              <a:t> Apply FWT to decompose COVER image into frequency components.</a:t>
            </a:r>
          </a:p>
          <a:p>
            <a:pPr algn="l"/>
            <a:r>
              <a:rPr lang="en-US" sz="1800" b="1" dirty="0"/>
              <a:t>Step 3: </a:t>
            </a:r>
            <a:r>
              <a:rPr lang="en-US" sz="1800" dirty="0"/>
              <a:t>Split transformed image into LL (low-frequency) and HH (high-frequency) components.</a:t>
            </a:r>
          </a:p>
          <a:p>
            <a:pPr algn="l"/>
            <a:r>
              <a:rPr lang="en-US" sz="1800" b="1" dirty="0"/>
              <a:t>Step 4: </a:t>
            </a:r>
            <a:r>
              <a:rPr lang="en-US" sz="1800" dirty="0"/>
              <a:t>Apply Arnold's Cat Map to secret image for chaos.</a:t>
            </a:r>
          </a:p>
          <a:p>
            <a:pPr algn="l"/>
            <a:r>
              <a:rPr lang="en-US" sz="1800" b="1" dirty="0"/>
              <a:t>Step 5: </a:t>
            </a:r>
            <a:r>
              <a:rPr lang="en-US" sz="1800" dirty="0"/>
              <a:t>Convert secret image to binary and embed into LL.</a:t>
            </a:r>
          </a:p>
          <a:p>
            <a:pPr algn="l"/>
            <a:r>
              <a:rPr lang="en-US" sz="1800" b="1" dirty="0"/>
              <a:t>Step 6: </a:t>
            </a:r>
            <a:r>
              <a:rPr lang="en-US" sz="1800" dirty="0"/>
              <a:t>Compute SHA-256 hash of secret image and embed into HH.</a:t>
            </a:r>
          </a:p>
          <a:p>
            <a:pPr algn="l"/>
            <a:r>
              <a:rPr lang="en-US" sz="1800" b="1" dirty="0"/>
              <a:t>Step 7: </a:t>
            </a:r>
            <a:r>
              <a:rPr lang="en-US" sz="1800" dirty="0"/>
              <a:t>Apply IWT to reconstruct </a:t>
            </a:r>
            <a:r>
              <a:rPr lang="en-US" sz="1800" dirty="0" err="1"/>
              <a:t>stego</a:t>
            </a:r>
            <a:r>
              <a:rPr lang="en-US" sz="1800" dirty="0"/>
              <a:t> image from modified components. </a:t>
            </a:r>
            <a:endParaRPr lang="en-US" sz="1800" dirty="0">
              <a:latin typeface="Algerian" panose="04020705040A02060702" pitchFamily="82" charset="0"/>
            </a:endParaRPr>
          </a:p>
        </p:txBody>
      </p:sp>
    </p:spTree>
    <p:extLst>
      <p:ext uri="{BB962C8B-B14F-4D97-AF65-F5344CB8AC3E}">
        <p14:creationId xmlns:p14="http://schemas.microsoft.com/office/powerpoint/2010/main" val="1497571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0208"/>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Extraction Process: </a:t>
            </a:r>
            <a:endParaRPr lang="en-US" sz="2000" dirty="0">
              <a:latin typeface="Algerian" panose="04020705040A02060702" pitchFamily="82" charset="0"/>
            </a:endParaRPr>
          </a:p>
        </p:txBody>
      </p:sp>
      <p:pic>
        <p:nvPicPr>
          <p:cNvPr id="8" name="Picture 7">
            <a:extLst>
              <a:ext uri="{FF2B5EF4-FFF2-40B4-BE49-F238E27FC236}">
                <a16:creationId xmlns:a16="http://schemas.microsoft.com/office/drawing/2014/main" id="{A72D94F3-5BF9-F9F3-675A-FE6121318390}"/>
              </a:ext>
            </a:extLst>
          </p:cNvPr>
          <p:cNvPicPr>
            <a:picLocks noChangeAspect="1"/>
          </p:cNvPicPr>
          <p:nvPr/>
        </p:nvPicPr>
        <p:blipFill>
          <a:blip r:embed="rId3"/>
          <a:stretch>
            <a:fillRect/>
          </a:stretch>
        </p:blipFill>
        <p:spPr>
          <a:xfrm>
            <a:off x="977185" y="741104"/>
            <a:ext cx="4255175" cy="5669939"/>
          </a:xfrm>
          <a:prstGeom prst="rect">
            <a:avLst/>
          </a:prstGeom>
        </p:spPr>
      </p:pic>
      <p:sp>
        <p:nvSpPr>
          <p:cNvPr id="9" name="Title 16">
            <a:extLst>
              <a:ext uri="{FF2B5EF4-FFF2-40B4-BE49-F238E27FC236}">
                <a16:creationId xmlns:a16="http://schemas.microsoft.com/office/drawing/2014/main" id="{FBF6ECF0-87F2-9BED-8ED9-B5268626178B}"/>
              </a:ext>
            </a:extLst>
          </p:cNvPr>
          <p:cNvSpPr txBox="1">
            <a:spLocks/>
          </p:cNvSpPr>
          <p:nvPr/>
        </p:nvSpPr>
        <p:spPr>
          <a:xfrm>
            <a:off x="5946701" y="1184979"/>
            <a:ext cx="5822165" cy="4488041"/>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dirty="0"/>
              <a:t>Algorithm2: Extraction (</a:t>
            </a:r>
            <a:r>
              <a:rPr lang="en-US" sz="1800" dirty="0" err="1"/>
              <a:t>stego</a:t>
            </a:r>
            <a:r>
              <a:rPr lang="en-US" sz="1800" dirty="0"/>
              <a:t>, Bp)</a:t>
            </a:r>
          </a:p>
          <a:p>
            <a:pPr algn="l"/>
            <a:endParaRPr lang="en-US" sz="1800" dirty="0"/>
          </a:p>
          <a:p>
            <a:pPr algn="l"/>
            <a:r>
              <a:rPr lang="en-US" sz="1800" b="1" dirty="0"/>
              <a:t>Step 1: </a:t>
            </a:r>
            <a:r>
              <a:rPr lang="en-US" sz="1800" dirty="0"/>
              <a:t>Apply FWT to </a:t>
            </a:r>
            <a:r>
              <a:rPr lang="en-US" sz="1800" dirty="0" err="1"/>
              <a:t>stego</a:t>
            </a:r>
            <a:r>
              <a:rPr lang="en-US" sz="1800" dirty="0"/>
              <a:t> image for frequency component separation.</a:t>
            </a:r>
          </a:p>
          <a:p>
            <a:pPr algn="l"/>
            <a:r>
              <a:rPr lang="en-US" sz="1800" b="1" dirty="0"/>
              <a:t>Step 2: </a:t>
            </a:r>
            <a:r>
              <a:rPr lang="en-US" sz="1800" dirty="0"/>
              <a:t>Split FWT result into LL and HH components.</a:t>
            </a:r>
          </a:p>
          <a:p>
            <a:pPr algn="l"/>
            <a:r>
              <a:rPr lang="en-US" sz="1800" dirty="0"/>
              <a:t>Step 3: Decode embedded binary message from LL.</a:t>
            </a:r>
          </a:p>
          <a:p>
            <a:pPr algn="l"/>
            <a:r>
              <a:rPr lang="en-US" sz="1800" b="1" dirty="0"/>
              <a:t>Step 4: </a:t>
            </a:r>
            <a:r>
              <a:rPr lang="en-US" sz="1800" dirty="0"/>
              <a:t>Retrieve embedded SHA-256 hash from HH.</a:t>
            </a:r>
          </a:p>
          <a:p>
            <a:pPr algn="l"/>
            <a:r>
              <a:rPr lang="en-US" sz="1800" b="1" dirty="0"/>
              <a:t>Step 5: </a:t>
            </a:r>
            <a:r>
              <a:rPr lang="en-US" sz="1800" dirty="0"/>
              <a:t>Convert binary message into secret image.</a:t>
            </a:r>
          </a:p>
          <a:p>
            <a:pPr algn="l"/>
            <a:r>
              <a:rPr lang="en-US" sz="1800" b="1" dirty="0"/>
              <a:t>Step 6: </a:t>
            </a:r>
            <a:r>
              <a:rPr lang="en-US" sz="1800" dirty="0"/>
              <a:t>Reverse Arnold's Cat Map transformation if applied.</a:t>
            </a:r>
          </a:p>
          <a:p>
            <a:pPr algn="l"/>
            <a:r>
              <a:rPr lang="en-US" sz="1800" b="1" dirty="0"/>
              <a:t>Step 7: </a:t>
            </a:r>
            <a:r>
              <a:rPr lang="en-US" sz="1800" dirty="0"/>
              <a:t>Calculate SHA-256 hash of extracted secret image for integrity verification.</a:t>
            </a:r>
          </a:p>
          <a:p>
            <a:pPr algn="l"/>
            <a:r>
              <a:rPr lang="en-US" sz="1800" b="1" dirty="0"/>
              <a:t>Step 8: </a:t>
            </a:r>
            <a:r>
              <a:rPr lang="en-US" sz="1800" dirty="0"/>
              <a:t>Extract patient info from secret image.</a:t>
            </a:r>
            <a:endParaRPr lang="en-US" sz="1800" dirty="0">
              <a:latin typeface="Algerian" panose="04020705040A02060702" pitchFamily="82" charset="0"/>
            </a:endParaRPr>
          </a:p>
        </p:txBody>
      </p:sp>
    </p:spTree>
    <p:extLst>
      <p:ext uri="{BB962C8B-B14F-4D97-AF65-F5344CB8AC3E}">
        <p14:creationId xmlns:p14="http://schemas.microsoft.com/office/powerpoint/2010/main" val="232993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91670" y="2334947"/>
            <a:ext cx="6110343" cy="2624328"/>
          </a:xfrm>
        </p:spPr>
        <p:txBody>
          <a:bodyPr/>
          <a:lstStyle/>
          <a:p>
            <a:r>
              <a:rPr lang="en-US" sz="5400" dirty="0"/>
              <a:t>Experiment</a:t>
            </a:r>
            <a:br>
              <a:rPr lang="en-US" sz="5400" dirty="0"/>
            </a:br>
            <a:r>
              <a:rPr lang="en-US" sz="5400" dirty="0"/>
              <a:t>&amp; Result</a:t>
            </a:r>
            <a:endParaRPr lang="en-US" dirty="0"/>
          </a:p>
        </p:txBody>
      </p:sp>
    </p:spTree>
    <p:extLst>
      <p:ext uri="{BB962C8B-B14F-4D97-AF65-F5344CB8AC3E}">
        <p14:creationId xmlns:p14="http://schemas.microsoft.com/office/powerpoint/2010/main" val="2500466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0208"/>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3200" dirty="0"/>
              <a:t>DATASET:</a:t>
            </a:r>
            <a:endParaRPr lang="en-US" sz="2400" dirty="0"/>
          </a:p>
        </p:txBody>
      </p:sp>
      <p:pic>
        <p:nvPicPr>
          <p:cNvPr id="8" name="Picture 7">
            <a:extLst>
              <a:ext uri="{FF2B5EF4-FFF2-40B4-BE49-F238E27FC236}">
                <a16:creationId xmlns:a16="http://schemas.microsoft.com/office/drawing/2014/main" id="{0DC9AC57-7EF6-4011-10E1-F6BBD3A6A664}"/>
              </a:ext>
            </a:extLst>
          </p:cNvPr>
          <p:cNvPicPr>
            <a:picLocks noChangeAspect="1"/>
          </p:cNvPicPr>
          <p:nvPr/>
        </p:nvPicPr>
        <p:blipFill>
          <a:blip r:embed="rId2"/>
          <a:stretch>
            <a:fillRect/>
          </a:stretch>
        </p:blipFill>
        <p:spPr>
          <a:xfrm>
            <a:off x="578956" y="999679"/>
            <a:ext cx="1870935" cy="1870935"/>
          </a:xfrm>
          <a:prstGeom prst="rect">
            <a:avLst/>
          </a:prstGeom>
        </p:spPr>
      </p:pic>
      <p:pic>
        <p:nvPicPr>
          <p:cNvPr id="10" name="Picture 9">
            <a:extLst>
              <a:ext uri="{FF2B5EF4-FFF2-40B4-BE49-F238E27FC236}">
                <a16:creationId xmlns:a16="http://schemas.microsoft.com/office/drawing/2014/main" id="{BE643133-A68F-6F46-D4EF-86C498857DCC}"/>
              </a:ext>
            </a:extLst>
          </p:cNvPr>
          <p:cNvPicPr>
            <a:picLocks noChangeAspect="1"/>
          </p:cNvPicPr>
          <p:nvPr/>
        </p:nvPicPr>
        <p:blipFill>
          <a:blip r:embed="rId3"/>
          <a:stretch>
            <a:fillRect/>
          </a:stretch>
        </p:blipFill>
        <p:spPr>
          <a:xfrm>
            <a:off x="3430908" y="999679"/>
            <a:ext cx="1933571" cy="1933571"/>
          </a:xfrm>
          <a:prstGeom prst="rect">
            <a:avLst/>
          </a:prstGeom>
        </p:spPr>
      </p:pic>
      <p:pic>
        <p:nvPicPr>
          <p:cNvPr id="12" name="Picture 11">
            <a:extLst>
              <a:ext uri="{FF2B5EF4-FFF2-40B4-BE49-F238E27FC236}">
                <a16:creationId xmlns:a16="http://schemas.microsoft.com/office/drawing/2014/main" id="{1EE79899-B1DD-28FC-273A-A0EBA4C9B7F7}"/>
              </a:ext>
            </a:extLst>
          </p:cNvPr>
          <p:cNvPicPr>
            <a:picLocks noChangeAspect="1"/>
          </p:cNvPicPr>
          <p:nvPr/>
        </p:nvPicPr>
        <p:blipFill>
          <a:blip r:embed="rId4"/>
          <a:stretch>
            <a:fillRect/>
          </a:stretch>
        </p:blipFill>
        <p:spPr>
          <a:xfrm>
            <a:off x="6353285" y="999679"/>
            <a:ext cx="1870936" cy="1870936"/>
          </a:xfrm>
          <a:prstGeom prst="rect">
            <a:avLst/>
          </a:prstGeom>
        </p:spPr>
      </p:pic>
      <p:pic>
        <p:nvPicPr>
          <p:cNvPr id="14" name="Picture 13">
            <a:extLst>
              <a:ext uri="{FF2B5EF4-FFF2-40B4-BE49-F238E27FC236}">
                <a16:creationId xmlns:a16="http://schemas.microsoft.com/office/drawing/2014/main" id="{6790C9B5-2626-C480-4194-6F78FD9CAE98}"/>
              </a:ext>
            </a:extLst>
          </p:cNvPr>
          <p:cNvPicPr>
            <a:picLocks noChangeAspect="1"/>
          </p:cNvPicPr>
          <p:nvPr/>
        </p:nvPicPr>
        <p:blipFill>
          <a:blip r:embed="rId5"/>
          <a:stretch>
            <a:fillRect/>
          </a:stretch>
        </p:blipFill>
        <p:spPr>
          <a:xfrm>
            <a:off x="645458" y="3648034"/>
            <a:ext cx="1870934" cy="1870934"/>
          </a:xfrm>
          <a:prstGeom prst="rect">
            <a:avLst/>
          </a:prstGeom>
        </p:spPr>
      </p:pic>
      <p:pic>
        <p:nvPicPr>
          <p:cNvPr id="16" name="Picture 15">
            <a:extLst>
              <a:ext uri="{FF2B5EF4-FFF2-40B4-BE49-F238E27FC236}">
                <a16:creationId xmlns:a16="http://schemas.microsoft.com/office/drawing/2014/main" id="{96A043A5-0B81-D6FB-E56A-04B35F2B4F91}"/>
              </a:ext>
            </a:extLst>
          </p:cNvPr>
          <p:cNvPicPr>
            <a:picLocks noChangeAspect="1"/>
          </p:cNvPicPr>
          <p:nvPr/>
        </p:nvPicPr>
        <p:blipFill>
          <a:blip r:embed="rId6"/>
          <a:stretch>
            <a:fillRect/>
          </a:stretch>
        </p:blipFill>
        <p:spPr>
          <a:xfrm>
            <a:off x="9205238" y="999679"/>
            <a:ext cx="1870936" cy="1870936"/>
          </a:xfrm>
          <a:prstGeom prst="rect">
            <a:avLst/>
          </a:prstGeom>
        </p:spPr>
      </p:pic>
      <p:pic>
        <p:nvPicPr>
          <p:cNvPr id="18" name="Picture 17">
            <a:extLst>
              <a:ext uri="{FF2B5EF4-FFF2-40B4-BE49-F238E27FC236}">
                <a16:creationId xmlns:a16="http://schemas.microsoft.com/office/drawing/2014/main" id="{78A85330-4715-B79A-BFDE-AB20E33B158D}"/>
              </a:ext>
            </a:extLst>
          </p:cNvPr>
          <p:cNvPicPr>
            <a:picLocks noChangeAspect="1"/>
          </p:cNvPicPr>
          <p:nvPr/>
        </p:nvPicPr>
        <p:blipFill>
          <a:blip r:embed="rId7"/>
          <a:stretch>
            <a:fillRect/>
          </a:stretch>
        </p:blipFill>
        <p:spPr>
          <a:xfrm>
            <a:off x="6353287" y="3629919"/>
            <a:ext cx="1870935" cy="1870935"/>
          </a:xfrm>
          <a:prstGeom prst="rect">
            <a:avLst/>
          </a:prstGeom>
        </p:spPr>
      </p:pic>
      <p:pic>
        <p:nvPicPr>
          <p:cNvPr id="20" name="Picture 19">
            <a:extLst>
              <a:ext uri="{FF2B5EF4-FFF2-40B4-BE49-F238E27FC236}">
                <a16:creationId xmlns:a16="http://schemas.microsoft.com/office/drawing/2014/main" id="{ADA053F8-961B-2D7A-5C1E-D374269BA03B}"/>
              </a:ext>
            </a:extLst>
          </p:cNvPr>
          <p:cNvPicPr>
            <a:picLocks noChangeAspect="1"/>
          </p:cNvPicPr>
          <p:nvPr/>
        </p:nvPicPr>
        <p:blipFill>
          <a:blip r:embed="rId8"/>
          <a:stretch>
            <a:fillRect/>
          </a:stretch>
        </p:blipFill>
        <p:spPr>
          <a:xfrm>
            <a:off x="3467385" y="3648033"/>
            <a:ext cx="1870935" cy="1870935"/>
          </a:xfrm>
          <a:prstGeom prst="rect">
            <a:avLst/>
          </a:prstGeom>
        </p:spPr>
      </p:pic>
      <p:sp>
        <p:nvSpPr>
          <p:cNvPr id="25" name="Title 16">
            <a:extLst>
              <a:ext uri="{FF2B5EF4-FFF2-40B4-BE49-F238E27FC236}">
                <a16:creationId xmlns:a16="http://schemas.microsoft.com/office/drawing/2014/main" id="{C94B509F-3235-5520-8B48-3975E55D4651}"/>
              </a:ext>
            </a:extLst>
          </p:cNvPr>
          <p:cNvSpPr txBox="1">
            <a:spLocks/>
          </p:cNvSpPr>
          <p:nvPr/>
        </p:nvSpPr>
        <p:spPr>
          <a:xfrm>
            <a:off x="3790155" y="5642700"/>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Truck</a:t>
            </a:r>
            <a:endParaRPr lang="en-US" sz="1200" dirty="0"/>
          </a:p>
        </p:txBody>
      </p:sp>
      <p:sp>
        <p:nvSpPr>
          <p:cNvPr id="26" name="Title 16">
            <a:extLst>
              <a:ext uri="{FF2B5EF4-FFF2-40B4-BE49-F238E27FC236}">
                <a16:creationId xmlns:a16="http://schemas.microsoft.com/office/drawing/2014/main" id="{EF6352BD-BA05-17AB-51EC-93C7706A0FFF}"/>
              </a:ext>
            </a:extLst>
          </p:cNvPr>
          <p:cNvSpPr txBox="1">
            <a:spLocks/>
          </p:cNvSpPr>
          <p:nvPr/>
        </p:nvSpPr>
        <p:spPr>
          <a:xfrm>
            <a:off x="6704257" y="2957564"/>
            <a:ext cx="1775364"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boat.512</a:t>
            </a:r>
            <a:endParaRPr lang="en-US" sz="1200" dirty="0"/>
          </a:p>
        </p:txBody>
      </p:sp>
      <p:sp>
        <p:nvSpPr>
          <p:cNvPr id="27" name="Title 16">
            <a:extLst>
              <a:ext uri="{FF2B5EF4-FFF2-40B4-BE49-F238E27FC236}">
                <a16:creationId xmlns:a16="http://schemas.microsoft.com/office/drawing/2014/main" id="{6D11967E-0126-C26C-96CB-5EE1CD3860CC}"/>
              </a:ext>
            </a:extLst>
          </p:cNvPr>
          <p:cNvSpPr txBox="1">
            <a:spLocks/>
          </p:cNvSpPr>
          <p:nvPr/>
        </p:nvSpPr>
        <p:spPr>
          <a:xfrm>
            <a:off x="3790155" y="2993341"/>
            <a:ext cx="177536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Airplane</a:t>
            </a:r>
            <a:endParaRPr lang="en-US" sz="1200" dirty="0"/>
          </a:p>
        </p:txBody>
      </p:sp>
      <p:sp>
        <p:nvSpPr>
          <p:cNvPr id="28" name="Title 16">
            <a:extLst>
              <a:ext uri="{FF2B5EF4-FFF2-40B4-BE49-F238E27FC236}">
                <a16:creationId xmlns:a16="http://schemas.microsoft.com/office/drawing/2014/main" id="{E494DFE7-4D10-FA19-7DC8-42C9B3D4758E}"/>
              </a:ext>
            </a:extLst>
          </p:cNvPr>
          <p:cNvSpPr txBox="1">
            <a:spLocks/>
          </p:cNvSpPr>
          <p:nvPr/>
        </p:nvSpPr>
        <p:spPr>
          <a:xfrm>
            <a:off x="9239189" y="5173502"/>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16x16_GRAYSCALE</a:t>
            </a:r>
            <a:endParaRPr lang="en-US" sz="1200" dirty="0"/>
          </a:p>
        </p:txBody>
      </p:sp>
      <p:sp>
        <p:nvSpPr>
          <p:cNvPr id="29" name="Title 16">
            <a:extLst>
              <a:ext uri="{FF2B5EF4-FFF2-40B4-BE49-F238E27FC236}">
                <a16:creationId xmlns:a16="http://schemas.microsoft.com/office/drawing/2014/main" id="{0129154A-A9C1-8F28-EA42-B70A09151192}"/>
              </a:ext>
            </a:extLst>
          </p:cNvPr>
          <p:cNvSpPr txBox="1">
            <a:spLocks/>
          </p:cNvSpPr>
          <p:nvPr/>
        </p:nvSpPr>
        <p:spPr>
          <a:xfrm>
            <a:off x="6314567" y="5636323"/>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Truck and APCs</a:t>
            </a:r>
            <a:endParaRPr lang="en-US" sz="1200" dirty="0"/>
          </a:p>
        </p:txBody>
      </p:sp>
      <p:sp>
        <p:nvSpPr>
          <p:cNvPr id="30" name="Title 16">
            <a:extLst>
              <a:ext uri="{FF2B5EF4-FFF2-40B4-BE49-F238E27FC236}">
                <a16:creationId xmlns:a16="http://schemas.microsoft.com/office/drawing/2014/main" id="{9F537230-B82F-9618-8209-D847859F2DD5}"/>
              </a:ext>
            </a:extLst>
          </p:cNvPr>
          <p:cNvSpPr txBox="1">
            <a:spLocks/>
          </p:cNvSpPr>
          <p:nvPr/>
        </p:nvSpPr>
        <p:spPr>
          <a:xfrm>
            <a:off x="667760" y="5636323"/>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Car and APCs</a:t>
            </a:r>
            <a:endParaRPr lang="en-US" sz="1200" dirty="0"/>
          </a:p>
        </p:txBody>
      </p:sp>
      <p:sp>
        <p:nvSpPr>
          <p:cNvPr id="31" name="Title 16">
            <a:extLst>
              <a:ext uri="{FF2B5EF4-FFF2-40B4-BE49-F238E27FC236}">
                <a16:creationId xmlns:a16="http://schemas.microsoft.com/office/drawing/2014/main" id="{9F56E0B6-27A7-4B48-0605-4AF4D59D9BE0}"/>
              </a:ext>
            </a:extLst>
          </p:cNvPr>
          <p:cNvSpPr txBox="1">
            <a:spLocks/>
          </p:cNvSpPr>
          <p:nvPr/>
        </p:nvSpPr>
        <p:spPr>
          <a:xfrm>
            <a:off x="525410" y="2993341"/>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21 level step wedge</a:t>
            </a:r>
            <a:endParaRPr lang="en-US" sz="1200" dirty="0"/>
          </a:p>
        </p:txBody>
      </p:sp>
      <p:sp>
        <p:nvSpPr>
          <p:cNvPr id="32" name="Title 16">
            <a:extLst>
              <a:ext uri="{FF2B5EF4-FFF2-40B4-BE49-F238E27FC236}">
                <a16:creationId xmlns:a16="http://schemas.microsoft.com/office/drawing/2014/main" id="{CAA09A3B-0807-BB4B-4113-0D5631B28157}"/>
              </a:ext>
            </a:extLst>
          </p:cNvPr>
          <p:cNvSpPr txBox="1">
            <a:spLocks/>
          </p:cNvSpPr>
          <p:nvPr/>
        </p:nvSpPr>
        <p:spPr>
          <a:xfrm>
            <a:off x="9618360" y="2935965"/>
            <a:ext cx="2540599"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APC</a:t>
            </a:r>
            <a:endParaRPr lang="en-US" sz="1200" dirty="0"/>
          </a:p>
        </p:txBody>
      </p:sp>
      <p:pic>
        <p:nvPicPr>
          <p:cNvPr id="34" name="Picture 33">
            <a:extLst>
              <a:ext uri="{FF2B5EF4-FFF2-40B4-BE49-F238E27FC236}">
                <a16:creationId xmlns:a16="http://schemas.microsoft.com/office/drawing/2014/main" id="{2C325CA3-1843-96AD-94A8-BC50DAFBB97E}"/>
              </a:ext>
            </a:extLst>
          </p:cNvPr>
          <p:cNvPicPr>
            <a:picLocks noChangeAspect="1"/>
          </p:cNvPicPr>
          <p:nvPr/>
        </p:nvPicPr>
        <p:blipFill>
          <a:blip r:embed="rId9"/>
          <a:stretch>
            <a:fillRect/>
          </a:stretch>
        </p:blipFill>
        <p:spPr>
          <a:xfrm>
            <a:off x="9618360" y="4111736"/>
            <a:ext cx="981081" cy="981081"/>
          </a:xfrm>
          <a:prstGeom prst="rect">
            <a:avLst/>
          </a:prstGeom>
        </p:spPr>
      </p:pic>
    </p:spTree>
    <p:extLst>
      <p:ext uri="{BB962C8B-B14F-4D97-AF65-F5344CB8AC3E}">
        <p14:creationId xmlns:p14="http://schemas.microsoft.com/office/powerpoint/2010/main" val="422464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8487-D260-F752-EE6F-8CC2915A2188}"/>
              </a:ext>
            </a:extLst>
          </p:cNvPr>
          <p:cNvSpPr>
            <a:spLocks noGrp="1"/>
          </p:cNvSpPr>
          <p:nvPr>
            <p:ph type="title"/>
          </p:nvPr>
        </p:nvSpPr>
        <p:spPr/>
        <p:txBody>
          <a:bodyPr/>
          <a:lstStyle/>
          <a:p>
            <a:r>
              <a:rPr lang="en-US" dirty="0"/>
              <a:t>Context</a:t>
            </a:r>
            <a:endParaRPr lang="en-IN" dirty="0"/>
          </a:p>
        </p:txBody>
      </p:sp>
      <p:sp>
        <p:nvSpPr>
          <p:cNvPr id="3" name="Text Placeholder 2">
            <a:extLst>
              <a:ext uri="{FF2B5EF4-FFF2-40B4-BE49-F238E27FC236}">
                <a16:creationId xmlns:a16="http://schemas.microsoft.com/office/drawing/2014/main" id="{0C29CC0C-E6C4-3956-ECF5-1B666E2330C6}"/>
              </a:ext>
            </a:extLst>
          </p:cNvPr>
          <p:cNvSpPr>
            <a:spLocks noGrp="1"/>
          </p:cNvSpPr>
          <p:nvPr>
            <p:ph type="body" sz="quarter" idx="13"/>
          </p:nvPr>
        </p:nvSpPr>
        <p:spPr/>
        <p:txBody>
          <a:bodyPr/>
          <a:lstStyle/>
          <a:p>
            <a:r>
              <a:rPr lang="en-US" dirty="0"/>
              <a:t>6</a:t>
            </a:r>
            <a:endParaRPr lang="en-IN" dirty="0"/>
          </a:p>
        </p:txBody>
      </p:sp>
      <p:sp>
        <p:nvSpPr>
          <p:cNvPr id="4" name="Text Placeholder 3">
            <a:extLst>
              <a:ext uri="{FF2B5EF4-FFF2-40B4-BE49-F238E27FC236}">
                <a16:creationId xmlns:a16="http://schemas.microsoft.com/office/drawing/2014/main" id="{BCACC14F-0D47-7D55-C189-580D918997DF}"/>
              </a:ext>
            </a:extLst>
          </p:cNvPr>
          <p:cNvSpPr>
            <a:spLocks noGrp="1"/>
          </p:cNvSpPr>
          <p:nvPr>
            <p:ph type="body" sz="quarter" idx="14"/>
          </p:nvPr>
        </p:nvSpPr>
        <p:spPr/>
        <p:txBody>
          <a:bodyPr/>
          <a:lstStyle/>
          <a:p>
            <a:r>
              <a:rPr lang="en-US" dirty="0"/>
              <a:t>7</a:t>
            </a:r>
            <a:endParaRPr lang="en-IN" dirty="0"/>
          </a:p>
        </p:txBody>
      </p:sp>
      <p:sp>
        <p:nvSpPr>
          <p:cNvPr id="5" name="Text Placeholder 4">
            <a:extLst>
              <a:ext uri="{FF2B5EF4-FFF2-40B4-BE49-F238E27FC236}">
                <a16:creationId xmlns:a16="http://schemas.microsoft.com/office/drawing/2014/main" id="{9FE5B6BB-977D-316D-A24F-3840E6663AF9}"/>
              </a:ext>
            </a:extLst>
          </p:cNvPr>
          <p:cNvSpPr>
            <a:spLocks noGrp="1"/>
          </p:cNvSpPr>
          <p:nvPr>
            <p:ph type="body" sz="quarter" idx="15"/>
          </p:nvPr>
        </p:nvSpPr>
        <p:spPr/>
        <p:txBody>
          <a:bodyPr/>
          <a:lstStyle/>
          <a:p>
            <a:r>
              <a:rPr lang="en-US" dirty="0"/>
              <a:t>8</a:t>
            </a:r>
            <a:endParaRPr lang="en-IN" dirty="0"/>
          </a:p>
        </p:txBody>
      </p:sp>
      <p:sp>
        <p:nvSpPr>
          <p:cNvPr id="6" name="Text Placeholder 5">
            <a:extLst>
              <a:ext uri="{FF2B5EF4-FFF2-40B4-BE49-F238E27FC236}">
                <a16:creationId xmlns:a16="http://schemas.microsoft.com/office/drawing/2014/main" id="{9D036A39-D496-7DC9-CA5F-E751D4D78103}"/>
              </a:ext>
            </a:extLst>
          </p:cNvPr>
          <p:cNvSpPr>
            <a:spLocks noGrp="1"/>
          </p:cNvSpPr>
          <p:nvPr>
            <p:ph type="body" sz="quarter" idx="16"/>
          </p:nvPr>
        </p:nvSpPr>
        <p:spPr/>
        <p:txBody>
          <a:bodyPr/>
          <a:lstStyle/>
          <a:p>
            <a:r>
              <a:rPr lang="en-US" dirty="0"/>
              <a:t>9</a:t>
            </a:r>
            <a:endParaRPr lang="en-IN" dirty="0"/>
          </a:p>
        </p:txBody>
      </p:sp>
      <p:sp>
        <p:nvSpPr>
          <p:cNvPr id="7" name="Text Placeholder 6">
            <a:extLst>
              <a:ext uri="{FF2B5EF4-FFF2-40B4-BE49-F238E27FC236}">
                <a16:creationId xmlns:a16="http://schemas.microsoft.com/office/drawing/2014/main" id="{2EA02BFE-564B-71BB-CFF8-0F99DE944674}"/>
              </a:ext>
            </a:extLst>
          </p:cNvPr>
          <p:cNvSpPr>
            <a:spLocks noGrp="1"/>
          </p:cNvSpPr>
          <p:nvPr>
            <p:ph type="body" sz="quarter" idx="17"/>
          </p:nvPr>
        </p:nvSpPr>
        <p:spPr/>
        <p:txBody>
          <a:bodyPr/>
          <a:lstStyle/>
          <a:p>
            <a:r>
              <a:rPr lang="en-US" dirty="0"/>
              <a:t>10</a:t>
            </a:r>
            <a:endParaRPr lang="en-IN" dirty="0"/>
          </a:p>
        </p:txBody>
      </p:sp>
      <p:sp>
        <p:nvSpPr>
          <p:cNvPr id="8" name="Text Placeholder 7">
            <a:extLst>
              <a:ext uri="{FF2B5EF4-FFF2-40B4-BE49-F238E27FC236}">
                <a16:creationId xmlns:a16="http://schemas.microsoft.com/office/drawing/2014/main" id="{D6ED2B11-48B0-9EAE-1961-F017BC3CBCED}"/>
              </a:ext>
            </a:extLst>
          </p:cNvPr>
          <p:cNvSpPr>
            <a:spLocks noGrp="1"/>
          </p:cNvSpPr>
          <p:nvPr>
            <p:ph type="body" sz="quarter" idx="18"/>
          </p:nvPr>
        </p:nvSpPr>
        <p:spPr/>
        <p:txBody>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entury Gothic"/>
                <a:ea typeface="+mn-ea"/>
                <a:cs typeface="+mn-cs"/>
              </a:rPr>
              <a:t>Experiment and result</a:t>
            </a:r>
          </a:p>
          <a:p>
            <a:endParaRPr lang="en-IN" dirty="0"/>
          </a:p>
        </p:txBody>
      </p:sp>
      <p:sp>
        <p:nvSpPr>
          <p:cNvPr id="9" name="Text Placeholder 8">
            <a:extLst>
              <a:ext uri="{FF2B5EF4-FFF2-40B4-BE49-F238E27FC236}">
                <a16:creationId xmlns:a16="http://schemas.microsoft.com/office/drawing/2014/main" id="{759FB101-ACE4-5E29-8D97-1DB299B89CF0}"/>
              </a:ext>
            </a:extLst>
          </p:cNvPr>
          <p:cNvSpPr>
            <a:spLocks noGrp="1"/>
          </p:cNvSpPr>
          <p:nvPr>
            <p:ph type="body" sz="quarter" idx="19"/>
          </p:nvPr>
        </p:nvSpPr>
        <p:spPr/>
        <p:txBody>
          <a:bodyPr/>
          <a:lstStyle/>
          <a:p>
            <a:r>
              <a:rPr lang="en-US" dirty="0"/>
              <a:t>Sample Experiment</a:t>
            </a:r>
            <a:endParaRPr lang="en-IN" dirty="0"/>
          </a:p>
        </p:txBody>
      </p:sp>
      <p:sp>
        <p:nvSpPr>
          <p:cNvPr id="10" name="Text Placeholder 9">
            <a:extLst>
              <a:ext uri="{FF2B5EF4-FFF2-40B4-BE49-F238E27FC236}">
                <a16:creationId xmlns:a16="http://schemas.microsoft.com/office/drawing/2014/main" id="{94516C73-99D8-E46A-805B-8AFC05AFDE4C}"/>
              </a:ext>
            </a:extLst>
          </p:cNvPr>
          <p:cNvSpPr>
            <a:spLocks noGrp="1"/>
          </p:cNvSpPr>
          <p:nvPr>
            <p:ph type="body" sz="quarter" idx="20"/>
          </p:nvPr>
        </p:nvSpPr>
        <p:spPr/>
        <p:txBody>
          <a:bodyPr/>
          <a:lstStyle/>
          <a:p>
            <a:r>
              <a:rPr lang="en-US" dirty="0"/>
              <a:t>Comparison</a:t>
            </a:r>
            <a:endParaRPr lang="en-IN" dirty="0"/>
          </a:p>
        </p:txBody>
      </p:sp>
      <p:sp>
        <p:nvSpPr>
          <p:cNvPr id="11" name="Text Placeholder 10">
            <a:extLst>
              <a:ext uri="{FF2B5EF4-FFF2-40B4-BE49-F238E27FC236}">
                <a16:creationId xmlns:a16="http://schemas.microsoft.com/office/drawing/2014/main" id="{D706B8F3-B5F2-A6D9-9910-5B7E6EAB3368}"/>
              </a:ext>
            </a:extLst>
          </p:cNvPr>
          <p:cNvSpPr>
            <a:spLocks noGrp="1"/>
          </p:cNvSpPr>
          <p:nvPr>
            <p:ph type="body" sz="quarter" idx="21"/>
          </p:nvPr>
        </p:nvSpPr>
        <p:spPr/>
        <p:txBody>
          <a:bodyPr/>
          <a:lstStyle/>
          <a:p>
            <a:r>
              <a:rPr lang="en-US" dirty="0"/>
              <a:t>References</a:t>
            </a:r>
            <a:endParaRPr lang="en-IN" dirty="0"/>
          </a:p>
        </p:txBody>
      </p:sp>
      <p:sp>
        <p:nvSpPr>
          <p:cNvPr id="12" name="Text Placeholder 11">
            <a:extLst>
              <a:ext uri="{FF2B5EF4-FFF2-40B4-BE49-F238E27FC236}">
                <a16:creationId xmlns:a16="http://schemas.microsoft.com/office/drawing/2014/main" id="{A3BD87C5-BE15-BB92-C18C-162639F18645}"/>
              </a:ext>
            </a:extLst>
          </p:cNvPr>
          <p:cNvSpPr>
            <a:spLocks noGrp="1"/>
          </p:cNvSpPr>
          <p:nvPr>
            <p:ph type="body" sz="quarter" idx="22"/>
          </p:nvPr>
        </p:nvSpPr>
        <p:spPr/>
        <p:txBody>
          <a:bodyPr/>
          <a:lstStyle/>
          <a:p>
            <a:r>
              <a:rPr lang="en-US" dirty="0"/>
              <a:t>Conclusion</a:t>
            </a:r>
            <a:endParaRPr lang="en-IN" dirty="0"/>
          </a:p>
        </p:txBody>
      </p:sp>
      <p:sp>
        <p:nvSpPr>
          <p:cNvPr id="13" name="Slide Number Placeholder 12">
            <a:extLst>
              <a:ext uri="{FF2B5EF4-FFF2-40B4-BE49-F238E27FC236}">
                <a16:creationId xmlns:a16="http://schemas.microsoft.com/office/drawing/2014/main" id="{EE1292EA-5C73-A37C-4A8B-0D57C958BECB}"/>
              </a:ext>
            </a:extLst>
          </p:cNvPr>
          <p:cNvSpPr>
            <a:spLocks noGrp="1"/>
          </p:cNvSpPr>
          <p:nvPr>
            <p:ph type="sldNum" sz="quarter" idx="12"/>
          </p:nvPr>
        </p:nvSpPr>
        <p:spPr/>
        <p:txBody>
          <a:bodyPr/>
          <a:lstStyle/>
          <a:p>
            <a:fld id="{8D0AFDD5-844D-364D-8AEC-50CF4D36D55D}" type="slidenum">
              <a:rPr lang="en-US" noProof="0" smtClean="0"/>
              <a:t>3</a:t>
            </a:fld>
            <a:endParaRPr lang="en-US" noProof="0"/>
          </a:p>
        </p:txBody>
      </p:sp>
      <p:sp>
        <p:nvSpPr>
          <p:cNvPr id="14" name="Footer Placeholder 13">
            <a:extLst>
              <a:ext uri="{FF2B5EF4-FFF2-40B4-BE49-F238E27FC236}">
                <a16:creationId xmlns:a16="http://schemas.microsoft.com/office/drawing/2014/main" id="{EA0C2868-1A01-4A77-BF59-575EAE30D574}"/>
              </a:ext>
            </a:extLst>
          </p:cNvPr>
          <p:cNvSpPr>
            <a:spLocks noGrp="1"/>
          </p:cNvSpPr>
          <p:nvPr>
            <p:ph type="ftr" sz="quarter" idx="11"/>
          </p:nvPr>
        </p:nvSpPr>
        <p:spPr/>
        <p:txBody>
          <a:bodyPr/>
          <a:lstStyle/>
          <a:p>
            <a:r>
              <a:rPr lang="en-US" noProof="0"/>
              <a:t>Presentation title</a:t>
            </a:r>
          </a:p>
        </p:txBody>
      </p:sp>
      <p:sp>
        <p:nvSpPr>
          <p:cNvPr id="15" name="Date Placeholder 14">
            <a:extLst>
              <a:ext uri="{FF2B5EF4-FFF2-40B4-BE49-F238E27FC236}">
                <a16:creationId xmlns:a16="http://schemas.microsoft.com/office/drawing/2014/main" id="{34D5924A-7C29-0D1C-EDA4-8771BDABB28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44854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9172"/>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MSE, PSNR &amp; SSIM Result Between Cover Images and </a:t>
            </a:r>
            <a:r>
              <a:rPr lang="en-US" sz="2000" dirty="0" err="1"/>
              <a:t>Stego</a:t>
            </a:r>
            <a:r>
              <a:rPr lang="en-US" sz="2000" dirty="0"/>
              <a:t> Images:</a:t>
            </a:r>
          </a:p>
        </p:txBody>
      </p:sp>
      <p:graphicFrame>
        <p:nvGraphicFramePr>
          <p:cNvPr id="6" name="Table 5">
            <a:extLst>
              <a:ext uri="{FF2B5EF4-FFF2-40B4-BE49-F238E27FC236}">
                <a16:creationId xmlns:a16="http://schemas.microsoft.com/office/drawing/2014/main" id="{BE40A7D8-1E84-4C15-825E-BCC8B8069554}"/>
              </a:ext>
            </a:extLst>
          </p:cNvPr>
          <p:cNvGraphicFramePr>
            <a:graphicFrameLocks noGrp="1"/>
          </p:cNvGraphicFramePr>
          <p:nvPr>
            <p:extLst>
              <p:ext uri="{D42A27DB-BD31-4B8C-83A1-F6EECF244321}">
                <p14:modId xmlns:p14="http://schemas.microsoft.com/office/powerpoint/2010/main" val="2418986510"/>
              </p:ext>
            </p:extLst>
          </p:nvPr>
        </p:nvGraphicFramePr>
        <p:xfrm>
          <a:off x="1021080" y="956334"/>
          <a:ext cx="8944387" cy="4705792"/>
        </p:xfrm>
        <a:graphic>
          <a:graphicData uri="http://schemas.openxmlformats.org/drawingml/2006/table">
            <a:tbl>
              <a:tblPr firstRow="1" bandRow="1">
                <a:tableStyleId>{93296810-A885-4BE3-A3E7-6D5BEEA58F35}</a:tableStyleId>
              </a:tblPr>
              <a:tblGrid>
                <a:gridCol w="1904001">
                  <a:extLst>
                    <a:ext uri="{9D8B030D-6E8A-4147-A177-3AD203B41FA5}">
                      <a16:colId xmlns:a16="http://schemas.microsoft.com/office/drawing/2014/main" val="2140600680"/>
                    </a:ext>
                  </a:extLst>
                </a:gridCol>
                <a:gridCol w="2051984">
                  <a:extLst>
                    <a:ext uri="{9D8B030D-6E8A-4147-A177-3AD203B41FA5}">
                      <a16:colId xmlns:a16="http://schemas.microsoft.com/office/drawing/2014/main" val="2491752963"/>
                    </a:ext>
                  </a:extLst>
                </a:gridCol>
                <a:gridCol w="1670264">
                  <a:extLst>
                    <a:ext uri="{9D8B030D-6E8A-4147-A177-3AD203B41FA5}">
                      <a16:colId xmlns:a16="http://schemas.microsoft.com/office/drawing/2014/main" val="803118493"/>
                    </a:ext>
                  </a:extLst>
                </a:gridCol>
                <a:gridCol w="1522025">
                  <a:extLst>
                    <a:ext uri="{9D8B030D-6E8A-4147-A177-3AD203B41FA5}">
                      <a16:colId xmlns:a16="http://schemas.microsoft.com/office/drawing/2014/main" val="3204179084"/>
                    </a:ext>
                  </a:extLst>
                </a:gridCol>
                <a:gridCol w="1796113">
                  <a:extLst>
                    <a:ext uri="{9D8B030D-6E8A-4147-A177-3AD203B41FA5}">
                      <a16:colId xmlns:a16="http://schemas.microsoft.com/office/drawing/2014/main" val="4036564473"/>
                    </a:ext>
                  </a:extLst>
                </a:gridCol>
              </a:tblGrid>
              <a:tr h="408112">
                <a:tc>
                  <a:txBody>
                    <a:bodyPr/>
                    <a:lstStyle/>
                    <a:p>
                      <a:pPr algn="ctr"/>
                      <a:r>
                        <a:rPr lang="en-US" sz="1600" dirty="0">
                          <a:latin typeface="+mj-lt"/>
                        </a:rPr>
                        <a:t>Cover Images</a:t>
                      </a:r>
                      <a:endParaRPr lang="en-IN" sz="1600" dirty="0">
                        <a:latin typeface="+mj-lt"/>
                      </a:endParaRPr>
                    </a:p>
                  </a:txBody>
                  <a:tcPr/>
                </a:tc>
                <a:tc>
                  <a:txBody>
                    <a:bodyPr/>
                    <a:lstStyle/>
                    <a:p>
                      <a:pPr algn="ctr"/>
                      <a:r>
                        <a:rPr lang="en-US" sz="1600" dirty="0">
                          <a:latin typeface="+mj-lt"/>
                        </a:rPr>
                        <a:t>Watermark Image</a:t>
                      </a:r>
                      <a:endParaRPr lang="en-IN" sz="1600" dirty="0">
                        <a:latin typeface="+mj-lt"/>
                      </a:endParaRPr>
                    </a:p>
                  </a:txBody>
                  <a:tcPr/>
                </a:tc>
                <a:tc>
                  <a:txBody>
                    <a:bodyPr/>
                    <a:lstStyle/>
                    <a:p>
                      <a:pPr algn="ctr"/>
                      <a:r>
                        <a:rPr lang="en-US" sz="1600" dirty="0">
                          <a:latin typeface="+mj-lt"/>
                        </a:rPr>
                        <a:t>MSE</a:t>
                      </a:r>
                      <a:endParaRPr lang="en-IN" sz="1600" dirty="0">
                        <a:latin typeface="+mj-lt"/>
                      </a:endParaRPr>
                    </a:p>
                  </a:txBody>
                  <a:tcPr/>
                </a:tc>
                <a:tc>
                  <a:txBody>
                    <a:bodyPr/>
                    <a:lstStyle/>
                    <a:p>
                      <a:pPr algn="ctr"/>
                      <a:r>
                        <a:rPr lang="en-US" sz="1600" dirty="0">
                          <a:latin typeface="+mj-lt"/>
                        </a:rPr>
                        <a:t>PSNR</a:t>
                      </a:r>
                      <a:endParaRPr lang="en-IN" sz="1600" dirty="0">
                        <a:latin typeface="+mj-lt"/>
                      </a:endParaRPr>
                    </a:p>
                  </a:txBody>
                  <a:tcPr/>
                </a:tc>
                <a:tc>
                  <a:txBody>
                    <a:bodyPr/>
                    <a:lstStyle/>
                    <a:p>
                      <a:pPr algn="ctr"/>
                      <a:r>
                        <a:rPr lang="en-US" sz="1600" dirty="0">
                          <a:latin typeface="+mj-lt"/>
                        </a:rPr>
                        <a:t>SSIM</a:t>
                      </a:r>
                      <a:endParaRPr lang="en-IN" sz="1600" dirty="0">
                        <a:latin typeface="+mj-lt"/>
                      </a:endParaRPr>
                    </a:p>
                  </a:txBody>
                  <a:tcPr/>
                </a:tc>
                <a:extLst>
                  <a:ext uri="{0D108BD9-81ED-4DB2-BD59-A6C34878D82A}">
                    <a16:rowId xmlns:a16="http://schemas.microsoft.com/office/drawing/2014/main" val="3764576519"/>
                  </a:ext>
                </a:extLst>
              </a:tr>
              <a:tr h="188204">
                <a:tc>
                  <a:txBody>
                    <a:bodyPr/>
                    <a:lstStyle/>
                    <a:p>
                      <a:pPr algn="ctr"/>
                      <a:r>
                        <a:rPr lang="en-IN" sz="1600" dirty="0">
                          <a:latin typeface="+mj-lt"/>
                        </a:rPr>
                        <a:t>21 level step wedge</a:t>
                      </a:r>
                    </a:p>
                    <a:p>
                      <a:pPr algn="ct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0.077847</a:t>
                      </a:r>
                      <a:endParaRPr lang="en-IN" sz="1600" dirty="0">
                        <a:latin typeface="+mj-lt"/>
                      </a:endParaRPr>
                    </a:p>
                  </a:txBody>
                  <a:tcPr/>
                </a:tc>
                <a:tc>
                  <a:txBody>
                    <a:bodyPr/>
                    <a:lstStyle/>
                    <a:p>
                      <a:pPr algn="ctr"/>
                      <a:r>
                        <a:rPr lang="en-US" sz="1600" dirty="0">
                          <a:latin typeface="+mj-lt"/>
                        </a:rPr>
                        <a:t>59.21841</a:t>
                      </a:r>
                      <a:endParaRPr lang="en-IN" sz="1600" dirty="0">
                        <a:latin typeface="+mj-lt"/>
                      </a:endParaRPr>
                    </a:p>
                  </a:txBody>
                  <a:tcPr/>
                </a:tc>
                <a:tc>
                  <a:txBody>
                    <a:bodyPr/>
                    <a:lstStyle/>
                    <a:p>
                      <a:pPr algn="ctr"/>
                      <a:r>
                        <a:rPr lang="en-US" sz="1600" dirty="0">
                          <a:latin typeface="+mj-lt"/>
                        </a:rPr>
                        <a:t>0.999627</a:t>
                      </a:r>
                      <a:endParaRPr lang="en-IN" sz="1600" dirty="0">
                        <a:latin typeface="+mj-lt"/>
                      </a:endParaRPr>
                    </a:p>
                  </a:txBody>
                  <a:tcPr/>
                </a:tc>
                <a:extLst>
                  <a:ext uri="{0D108BD9-81ED-4DB2-BD59-A6C34878D82A}">
                    <a16:rowId xmlns:a16="http://schemas.microsoft.com/office/drawing/2014/main" val="1556797288"/>
                  </a:ext>
                </a:extLst>
              </a:tr>
              <a:tr h="408112">
                <a:tc>
                  <a:txBody>
                    <a:bodyPr/>
                    <a:lstStyle/>
                    <a:p>
                      <a:pPr algn="ctr"/>
                      <a:r>
                        <a:rPr lang="en-IN" sz="1600" dirty="0">
                          <a:latin typeface="+mj-lt"/>
                        </a:rPr>
                        <a:t>Airplane</a:t>
                      </a:r>
                    </a:p>
                    <a:p>
                      <a:pPr algn="ct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0.058697</a:t>
                      </a:r>
                      <a:endParaRPr lang="en-IN" sz="1600" dirty="0">
                        <a:latin typeface="+mj-lt"/>
                      </a:endParaRPr>
                    </a:p>
                  </a:txBody>
                  <a:tcPr/>
                </a:tc>
                <a:tc>
                  <a:txBody>
                    <a:bodyPr/>
                    <a:lstStyle/>
                    <a:p>
                      <a:pPr algn="ctr"/>
                      <a:r>
                        <a:rPr lang="en-US" sz="1600" dirty="0">
                          <a:latin typeface="+mj-lt"/>
                        </a:rPr>
                        <a:t>60.44466</a:t>
                      </a:r>
                      <a:endParaRPr lang="en-IN" sz="1600" dirty="0">
                        <a:latin typeface="+mj-lt"/>
                      </a:endParaRPr>
                    </a:p>
                  </a:txBody>
                  <a:tcPr/>
                </a:tc>
                <a:tc>
                  <a:txBody>
                    <a:bodyPr/>
                    <a:lstStyle/>
                    <a:p>
                      <a:pPr algn="ctr"/>
                      <a:r>
                        <a:rPr lang="en-US" sz="1600" dirty="0">
                          <a:latin typeface="+mj-lt"/>
                        </a:rPr>
                        <a:t>0.999602</a:t>
                      </a:r>
                      <a:endParaRPr lang="en-IN" sz="1600" dirty="0">
                        <a:latin typeface="+mj-lt"/>
                      </a:endParaRPr>
                    </a:p>
                  </a:txBody>
                  <a:tcPr/>
                </a:tc>
                <a:extLst>
                  <a:ext uri="{0D108BD9-81ED-4DB2-BD59-A6C34878D82A}">
                    <a16:rowId xmlns:a16="http://schemas.microsoft.com/office/drawing/2014/main" val="3529271362"/>
                  </a:ext>
                </a:extLst>
              </a:tr>
              <a:tr h="408112">
                <a:tc>
                  <a:txBody>
                    <a:bodyPr/>
                    <a:lstStyle/>
                    <a:p>
                      <a:pPr algn="ctr"/>
                      <a:r>
                        <a:rPr lang="en-IN" sz="1600" dirty="0">
                          <a:latin typeface="+mj-lt"/>
                        </a:rPr>
                        <a:t>boat.512</a:t>
                      </a:r>
                    </a:p>
                    <a:p>
                      <a:pPr algn="ct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0.048534</a:t>
                      </a:r>
                      <a:endParaRPr lang="en-IN" sz="1600" dirty="0">
                        <a:latin typeface="+mj-lt"/>
                      </a:endParaRPr>
                    </a:p>
                  </a:txBody>
                  <a:tcPr/>
                </a:tc>
                <a:tc>
                  <a:txBody>
                    <a:bodyPr/>
                    <a:lstStyle/>
                    <a:p>
                      <a:pPr algn="ctr"/>
                      <a:r>
                        <a:rPr lang="en-US" sz="1600" dirty="0">
                          <a:latin typeface="+mj-lt"/>
                        </a:rPr>
                        <a:t>61.27031</a:t>
                      </a:r>
                      <a:endParaRPr lang="en-IN" sz="1600" dirty="0">
                        <a:latin typeface="+mj-lt"/>
                      </a:endParaRPr>
                    </a:p>
                  </a:txBody>
                  <a:tcPr/>
                </a:tc>
                <a:tc>
                  <a:txBody>
                    <a:bodyPr/>
                    <a:lstStyle/>
                    <a:p>
                      <a:pPr algn="ctr"/>
                      <a:r>
                        <a:rPr lang="en-US" sz="1600" dirty="0">
                          <a:latin typeface="+mj-lt"/>
                        </a:rPr>
                        <a:t>0.999765</a:t>
                      </a:r>
                      <a:endParaRPr lang="en-IN" sz="1600" dirty="0">
                        <a:latin typeface="+mj-lt"/>
                      </a:endParaRPr>
                    </a:p>
                  </a:txBody>
                  <a:tcPr/>
                </a:tc>
                <a:extLst>
                  <a:ext uri="{0D108BD9-81ED-4DB2-BD59-A6C34878D82A}">
                    <a16:rowId xmlns:a16="http://schemas.microsoft.com/office/drawing/2014/main" val="3795683855"/>
                  </a:ext>
                </a:extLst>
              </a:tr>
              <a:tr h="408112">
                <a:tc>
                  <a:txBody>
                    <a:bodyPr/>
                    <a:lstStyle/>
                    <a:p>
                      <a:pPr algn="ctr"/>
                      <a:r>
                        <a:rPr lang="en-US" sz="1600" dirty="0">
                          <a:latin typeface="+mj-lt"/>
                        </a:rPr>
                        <a:t>APC</a:t>
                      </a: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0.050457</a:t>
                      </a:r>
                      <a:endParaRPr lang="en-IN" sz="1600" dirty="0">
                        <a:latin typeface="+mj-lt"/>
                      </a:endParaRPr>
                    </a:p>
                  </a:txBody>
                  <a:tcPr/>
                </a:tc>
                <a:tc>
                  <a:txBody>
                    <a:bodyPr/>
                    <a:lstStyle/>
                    <a:p>
                      <a:pPr algn="ctr"/>
                      <a:r>
                        <a:rPr lang="en-US" sz="1600" dirty="0">
                          <a:latin typeface="+mj-lt"/>
                        </a:rPr>
                        <a:t>61.10159</a:t>
                      </a:r>
                      <a:endParaRPr lang="en-IN" sz="1600" dirty="0">
                        <a:latin typeface="+mj-lt"/>
                      </a:endParaRPr>
                    </a:p>
                  </a:txBody>
                  <a:tcPr/>
                </a:tc>
                <a:tc>
                  <a:txBody>
                    <a:bodyPr/>
                    <a:lstStyle/>
                    <a:p>
                      <a:pPr algn="ctr"/>
                      <a:r>
                        <a:rPr lang="en-US" sz="1600" dirty="0">
                          <a:latin typeface="+mj-lt"/>
                        </a:rPr>
                        <a:t>0.999602</a:t>
                      </a:r>
                      <a:endParaRPr lang="en-IN" sz="1600" dirty="0">
                        <a:latin typeface="+mj-lt"/>
                      </a:endParaRPr>
                    </a:p>
                  </a:txBody>
                  <a:tcPr/>
                </a:tc>
                <a:extLst>
                  <a:ext uri="{0D108BD9-81ED-4DB2-BD59-A6C34878D82A}">
                    <a16:rowId xmlns:a16="http://schemas.microsoft.com/office/drawing/2014/main" val="3325073795"/>
                  </a:ext>
                </a:extLst>
              </a:tr>
              <a:tr h="408112">
                <a:tc>
                  <a:txBody>
                    <a:bodyPr/>
                    <a:lstStyle/>
                    <a:p>
                      <a:pPr algn="ctr"/>
                      <a:r>
                        <a:rPr lang="en-IN" sz="1600" dirty="0">
                          <a:latin typeface="+mj-lt"/>
                        </a:rPr>
                        <a:t>Car and APCs</a:t>
                      </a:r>
                    </a:p>
                    <a:p>
                      <a:pPr algn="ct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0.046646</a:t>
                      </a:r>
                      <a:endParaRPr lang="en-IN" sz="1600" dirty="0">
                        <a:latin typeface="+mj-lt"/>
                      </a:endParaRPr>
                    </a:p>
                  </a:txBody>
                  <a:tcPr/>
                </a:tc>
                <a:tc>
                  <a:txBody>
                    <a:bodyPr/>
                    <a:lstStyle/>
                    <a:p>
                      <a:pPr algn="ctr"/>
                      <a:r>
                        <a:rPr lang="en-US" sz="1600" dirty="0">
                          <a:latin typeface="+mj-lt"/>
                        </a:rPr>
                        <a:t>61.44265</a:t>
                      </a:r>
                      <a:endParaRPr lang="en-IN" sz="1600" dirty="0">
                        <a:latin typeface="+mj-lt"/>
                      </a:endParaRPr>
                    </a:p>
                  </a:txBody>
                  <a:tcPr/>
                </a:tc>
                <a:tc>
                  <a:txBody>
                    <a:bodyPr/>
                    <a:lstStyle/>
                    <a:p>
                      <a:pPr algn="ctr"/>
                      <a:r>
                        <a:rPr lang="en-US" sz="1600" dirty="0">
                          <a:latin typeface="+mj-lt"/>
                        </a:rPr>
                        <a:t>0.999776</a:t>
                      </a:r>
                      <a:endParaRPr lang="en-IN" sz="1600" dirty="0">
                        <a:latin typeface="+mj-lt"/>
                      </a:endParaRPr>
                    </a:p>
                  </a:txBody>
                  <a:tcPr/>
                </a:tc>
                <a:extLst>
                  <a:ext uri="{0D108BD9-81ED-4DB2-BD59-A6C34878D82A}">
                    <a16:rowId xmlns:a16="http://schemas.microsoft.com/office/drawing/2014/main" val="3807806534"/>
                  </a:ext>
                </a:extLst>
              </a:tr>
              <a:tr h="408112">
                <a:tc>
                  <a:txBody>
                    <a:bodyPr/>
                    <a:lstStyle/>
                    <a:p>
                      <a:pPr algn="ctr"/>
                      <a:r>
                        <a:rPr lang="en-US" sz="1600" dirty="0">
                          <a:latin typeface="+mj-lt"/>
                        </a:rPr>
                        <a:t>Truck</a:t>
                      </a: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0.048691</a:t>
                      </a:r>
                      <a:endParaRPr lang="en-IN" sz="1600" dirty="0">
                        <a:latin typeface="+mj-lt"/>
                      </a:endParaRPr>
                    </a:p>
                  </a:txBody>
                  <a:tcPr/>
                </a:tc>
                <a:tc>
                  <a:txBody>
                    <a:bodyPr/>
                    <a:lstStyle/>
                    <a:p>
                      <a:pPr algn="ctr"/>
                      <a:r>
                        <a:rPr lang="en-US" sz="1600" dirty="0">
                          <a:latin typeface="+mj-lt"/>
                        </a:rPr>
                        <a:t>61.25633</a:t>
                      </a:r>
                      <a:endParaRPr lang="en-IN" sz="1600" dirty="0">
                        <a:latin typeface="+mj-lt"/>
                      </a:endParaRPr>
                    </a:p>
                  </a:txBody>
                  <a:tcPr/>
                </a:tc>
                <a:tc>
                  <a:txBody>
                    <a:bodyPr/>
                    <a:lstStyle/>
                    <a:p>
                      <a:pPr algn="ctr"/>
                      <a:r>
                        <a:rPr lang="en-US" sz="1600" dirty="0">
                          <a:latin typeface="+mj-lt"/>
                        </a:rPr>
                        <a:t>0.999742</a:t>
                      </a:r>
                      <a:endParaRPr lang="en-IN" sz="1600" dirty="0">
                        <a:latin typeface="+mj-lt"/>
                      </a:endParaRPr>
                    </a:p>
                  </a:txBody>
                  <a:tcPr/>
                </a:tc>
                <a:extLst>
                  <a:ext uri="{0D108BD9-81ED-4DB2-BD59-A6C34878D82A}">
                    <a16:rowId xmlns:a16="http://schemas.microsoft.com/office/drawing/2014/main" val="2882246306"/>
                  </a:ext>
                </a:extLst>
              </a:tr>
              <a:tr h="408112">
                <a:tc>
                  <a:txBody>
                    <a:bodyPr/>
                    <a:lstStyle/>
                    <a:p>
                      <a:pPr algn="ctr"/>
                      <a:r>
                        <a:rPr lang="en-IN" sz="1600" dirty="0">
                          <a:latin typeface="+mj-lt"/>
                        </a:rPr>
                        <a:t>Truck and APCs</a:t>
                      </a:r>
                    </a:p>
                    <a:p>
                      <a:pPr algn="ctr"/>
                      <a:endParaRPr lang="en-IN" sz="1600" dirty="0">
                        <a:latin typeface="+mj-lt"/>
                      </a:endParaRPr>
                    </a:p>
                  </a:txBody>
                  <a:tcPr/>
                </a:tc>
                <a:tc>
                  <a:txBody>
                    <a:bodyPr/>
                    <a:lstStyle/>
                    <a:p>
                      <a:pPr algn="ctr"/>
                      <a:r>
                        <a:rPr lang="en-IN" sz="1600" dirty="0">
                          <a:latin typeface="+mj-lt"/>
                        </a:rPr>
                        <a:t>16x16_GRAYSCALE</a:t>
                      </a:r>
                    </a:p>
                    <a:p>
                      <a:pPr algn="ctr"/>
                      <a:endParaRPr lang="en-IN" sz="1600" dirty="0">
                        <a:latin typeface="+mj-lt"/>
                      </a:endParaRPr>
                    </a:p>
                  </a:txBody>
                  <a:tcPr/>
                </a:tc>
                <a:tc>
                  <a:txBody>
                    <a:bodyPr/>
                    <a:lstStyle/>
                    <a:p>
                      <a:pPr algn="ctr"/>
                      <a:r>
                        <a:rPr lang="en-US" sz="1600" dirty="0">
                          <a:latin typeface="+mj-lt"/>
                        </a:rPr>
                        <a:t>0.044632</a:t>
                      </a:r>
                      <a:endParaRPr lang="en-IN" sz="1600" dirty="0">
                        <a:latin typeface="+mj-lt"/>
                      </a:endParaRPr>
                    </a:p>
                  </a:txBody>
                  <a:tcPr/>
                </a:tc>
                <a:tc>
                  <a:txBody>
                    <a:bodyPr/>
                    <a:lstStyle/>
                    <a:p>
                      <a:pPr algn="ctr"/>
                      <a:r>
                        <a:rPr lang="en-US" sz="1600" dirty="0">
                          <a:latin typeface="+mj-lt"/>
                        </a:rPr>
                        <a:t>61.63434</a:t>
                      </a:r>
                      <a:endParaRPr lang="en-IN" sz="1600" dirty="0">
                        <a:latin typeface="+mj-lt"/>
                      </a:endParaRPr>
                    </a:p>
                  </a:txBody>
                  <a:tcPr/>
                </a:tc>
                <a:tc>
                  <a:txBody>
                    <a:bodyPr/>
                    <a:lstStyle/>
                    <a:p>
                      <a:pPr algn="ctr"/>
                      <a:r>
                        <a:rPr lang="en-US" sz="1600" dirty="0">
                          <a:latin typeface="+mj-lt"/>
                        </a:rPr>
                        <a:t>0.999906</a:t>
                      </a:r>
                      <a:endParaRPr lang="en-IN" sz="1600" dirty="0">
                        <a:latin typeface="+mj-lt"/>
                      </a:endParaRPr>
                    </a:p>
                  </a:txBody>
                  <a:tcPr/>
                </a:tc>
                <a:extLst>
                  <a:ext uri="{0D108BD9-81ED-4DB2-BD59-A6C34878D82A}">
                    <a16:rowId xmlns:a16="http://schemas.microsoft.com/office/drawing/2014/main" val="2112822661"/>
                  </a:ext>
                </a:extLst>
              </a:tr>
            </a:tbl>
          </a:graphicData>
        </a:graphic>
      </p:graphicFrame>
    </p:spTree>
    <p:extLst>
      <p:ext uri="{BB962C8B-B14F-4D97-AF65-F5344CB8AC3E}">
        <p14:creationId xmlns:p14="http://schemas.microsoft.com/office/powerpoint/2010/main" val="553354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91670" y="2334947"/>
            <a:ext cx="6110343" cy="2624328"/>
          </a:xfrm>
        </p:spPr>
        <p:txBody>
          <a:bodyPr/>
          <a:lstStyle/>
          <a:p>
            <a:r>
              <a:rPr lang="en-US" sz="5400" dirty="0"/>
              <a:t>Sample Experiment</a:t>
            </a:r>
            <a:endParaRPr lang="en-US" dirty="0"/>
          </a:p>
        </p:txBody>
      </p:sp>
    </p:spTree>
    <p:extLst>
      <p:ext uri="{BB962C8B-B14F-4D97-AF65-F5344CB8AC3E}">
        <p14:creationId xmlns:p14="http://schemas.microsoft.com/office/powerpoint/2010/main" val="108354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5" name="Title 16">
            <a:extLst>
              <a:ext uri="{FF2B5EF4-FFF2-40B4-BE49-F238E27FC236}">
                <a16:creationId xmlns:a16="http://schemas.microsoft.com/office/drawing/2014/main" id="{268E3F15-3B6B-171A-DC5D-CB77D0182B78}"/>
              </a:ext>
            </a:extLst>
          </p:cNvPr>
          <p:cNvSpPr txBox="1">
            <a:spLocks/>
          </p:cNvSpPr>
          <p:nvPr/>
        </p:nvSpPr>
        <p:spPr>
          <a:xfrm>
            <a:off x="536088" y="219172"/>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DATASET</a:t>
            </a:r>
          </a:p>
        </p:txBody>
      </p:sp>
      <p:pic>
        <p:nvPicPr>
          <p:cNvPr id="6" name="Picture 5">
            <a:extLst>
              <a:ext uri="{FF2B5EF4-FFF2-40B4-BE49-F238E27FC236}">
                <a16:creationId xmlns:a16="http://schemas.microsoft.com/office/drawing/2014/main" id="{0FD7186F-A5F6-F9B1-640D-1947F69BAE12}"/>
              </a:ext>
            </a:extLst>
          </p:cNvPr>
          <p:cNvPicPr>
            <a:picLocks noChangeAspect="1"/>
          </p:cNvPicPr>
          <p:nvPr/>
        </p:nvPicPr>
        <p:blipFill>
          <a:blip r:embed="rId2"/>
          <a:stretch>
            <a:fillRect/>
          </a:stretch>
        </p:blipFill>
        <p:spPr>
          <a:xfrm>
            <a:off x="536088" y="925603"/>
            <a:ext cx="7069568" cy="3855720"/>
          </a:xfrm>
          <a:prstGeom prst="rect">
            <a:avLst/>
          </a:prstGeom>
        </p:spPr>
      </p:pic>
      <p:sp>
        <p:nvSpPr>
          <p:cNvPr id="7" name="Title 16">
            <a:extLst>
              <a:ext uri="{FF2B5EF4-FFF2-40B4-BE49-F238E27FC236}">
                <a16:creationId xmlns:a16="http://schemas.microsoft.com/office/drawing/2014/main" id="{DBCB6469-EDED-7574-078A-E1E740B2A97C}"/>
              </a:ext>
            </a:extLst>
          </p:cNvPr>
          <p:cNvSpPr txBox="1">
            <a:spLocks/>
          </p:cNvSpPr>
          <p:nvPr/>
        </p:nvSpPr>
        <p:spPr>
          <a:xfrm>
            <a:off x="2150184" y="4946720"/>
            <a:ext cx="3841376"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400" dirty="0"/>
              <a:t>Watermarking Data of Patient(W)</a:t>
            </a:r>
          </a:p>
        </p:txBody>
      </p:sp>
      <p:pic>
        <p:nvPicPr>
          <p:cNvPr id="9" name="Picture 8">
            <a:extLst>
              <a:ext uri="{FF2B5EF4-FFF2-40B4-BE49-F238E27FC236}">
                <a16:creationId xmlns:a16="http://schemas.microsoft.com/office/drawing/2014/main" id="{5F6ADE4F-6874-2270-108E-1E4A7C531217}"/>
              </a:ext>
            </a:extLst>
          </p:cNvPr>
          <p:cNvPicPr>
            <a:picLocks noChangeAspect="1"/>
          </p:cNvPicPr>
          <p:nvPr/>
        </p:nvPicPr>
        <p:blipFill>
          <a:blip r:embed="rId3"/>
          <a:stretch>
            <a:fillRect/>
          </a:stretch>
        </p:blipFill>
        <p:spPr>
          <a:xfrm>
            <a:off x="9061745" y="686244"/>
            <a:ext cx="2167219" cy="2167219"/>
          </a:xfrm>
          <a:prstGeom prst="rect">
            <a:avLst/>
          </a:prstGeom>
        </p:spPr>
      </p:pic>
      <p:sp>
        <p:nvSpPr>
          <p:cNvPr id="10" name="Title 16">
            <a:extLst>
              <a:ext uri="{FF2B5EF4-FFF2-40B4-BE49-F238E27FC236}">
                <a16:creationId xmlns:a16="http://schemas.microsoft.com/office/drawing/2014/main" id="{3EE9F37B-8314-166D-AF9A-0E7A303A05BE}"/>
              </a:ext>
            </a:extLst>
          </p:cNvPr>
          <p:cNvSpPr txBox="1">
            <a:spLocks/>
          </p:cNvSpPr>
          <p:nvPr/>
        </p:nvSpPr>
        <p:spPr>
          <a:xfrm>
            <a:off x="8954169" y="2902879"/>
            <a:ext cx="258990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BACTERIA-2514247-0001</a:t>
            </a:r>
          </a:p>
        </p:txBody>
      </p:sp>
      <p:pic>
        <p:nvPicPr>
          <p:cNvPr id="12" name="Picture 11">
            <a:extLst>
              <a:ext uri="{FF2B5EF4-FFF2-40B4-BE49-F238E27FC236}">
                <a16:creationId xmlns:a16="http://schemas.microsoft.com/office/drawing/2014/main" id="{6FC6C714-0966-FF0F-1E98-2C55A6AA6C88}"/>
              </a:ext>
            </a:extLst>
          </p:cNvPr>
          <p:cNvPicPr>
            <a:picLocks noChangeAspect="1"/>
          </p:cNvPicPr>
          <p:nvPr/>
        </p:nvPicPr>
        <p:blipFill>
          <a:blip r:embed="rId4"/>
          <a:stretch>
            <a:fillRect/>
          </a:stretch>
        </p:blipFill>
        <p:spPr>
          <a:xfrm>
            <a:off x="9056283" y="3493329"/>
            <a:ext cx="2312756" cy="2312756"/>
          </a:xfrm>
          <a:prstGeom prst="rect">
            <a:avLst/>
          </a:prstGeom>
        </p:spPr>
      </p:pic>
      <p:sp>
        <p:nvSpPr>
          <p:cNvPr id="13" name="Title 16">
            <a:extLst>
              <a:ext uri="{FF2B5EF4-FFF2-40B4-BE49-F238E27FC236}">
                <a16:creationId xmlns:a16="http://schemas.microsoft.com/office/drawing/2014/main" id="{26FCD22A-6AD7-B05F-4DAD-E10D495CD23E}"/>
              </a:ext>
            </a:extLst>
          </p:cNvPr>
          <p:cNvSpPr txBox="1">
            <a:spLocks/>
          </p:cNvSpPr>
          <p:nvPr/>
        </p:nvSpPr>
        <p:spPr>
          <a:xfrm>
            <a:off x="9061745" y="5832977"/>
            <a:ext cx="258990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600" dirty="0"/>
              <a:t>VIRUS-9694192-0002</a:t>
            </a:r>
          </a:p>
        </p:txBody>
      </p:sp>
    </p:spTree>
    <p:extLst>
      <p:ext uri="{BB962C8B-B14F-4D97-AF65-F5344CB8AC3E}">
        <p14:creationId xmlns:p14="http://schemas.microsoft.com/office/powerpoint/2010/main" val="903899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8" name="Title 16">
            <a:extLst>
              <a:ext uri="{FF2B5EF4-FFF2-40B4-BE49-F238E27FC236}">
                <a16:creationId xmlns:a16="http://schemas.microsoft.com/office/drawing/2014/main" id="{581EAD21-6233-3597-1CCC-744E0E9B1AA5}"/>
              </a:ext>
            </a:extLst>
          </p:cNvPr>
          <p:cNvSpPr txBox="1">
            <a:spLocks/>
          </p:cNvSpPr>
          <p:nvPr/>
        </p:nvSpPr>
        <p:spPr>
          <a:xfrm>
            <a:off x="426988" y="181027"/>
            <a:ext cx="11338023"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000" dirty="0"/>
              <a:t>Cover Images and </a:t>
            </a:r>
            <a:r>
              <a:rPr lang="en-US" sz="2000" dirty="0" err="1"/>
              <a:t>Stego</a:t>
            </a:r>
            <a:r>
              <a:rPr lang="en-US" sz="2000" dirty="0"/>
              <a:t> Image after embedding Patient details(W): </a:t>
            </a:r>
          </a:p>
        </p:txBody>
      </p:sp>
      <p:sp>
        <p:nvSpPr>
          <p:cNvPr id="11" name="Title 16">
            <a:extLst>
              <a:ext uri="{FF2B5EF4-FFF2-40B4-BE49-F238E27FC236}">
                <a16:creationId xmlns:a16="http://schemas.microsoft.com/office/drawing/2014/main" id="{63B72A04-B017-70A1-0053-29D69F447DB1}"/>
              </a:ext>
            </a:extLst>
          </p:cNvPr>
          <p:cNvSpPr txBox="1">
            <a:spLocks/>
          </p:cNvSpPr>
          <p:nvPr/>
        </p:nvSpPr>
        <p:spPr>
          <a:xfrm>
            <a:off x="1378275" y="2281621"/>
            <a:ext cx="533848" cy="44843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800" dirty="0">
                <a:latin typeface="Algerian" panose="04020705040A02060702" pitchFamily="82" charset="0"/>
              </a:rPr>
              <a:t>W</a:t>
            </a:r>
            <a:endParaRPr lang="en-US" sz="2000" dirty="0">
              <a:latin typeface="Algerian" panose="04020705040A02060702" pitchFamily="82" charset="0"/>
            </a:endParaRPr>
          </a:p>
        </p:txBody>
      </p:sp>
      <p:pic>
        <p:nvPicPr>
          <p:cNvPr id="19" name="Picture 18">
            <a:extLst>
              <a:ext uri="{FF2B5EF4-FFF2-40B4-BE49-F238E27FC236}">
                <a16:creationId xmlns:a16="http://schemas.microsoft.com/office/drawing/2014/main" id="{49FE6B13-7210-2DB2-CB07-D4F3FC459CA8}"/>
              </a:ext>
            </a:extLst>
          </p:cNvPr>
          <p:cNvPicPr>
            <a:picLocks noChangeAspect="1"/>
          </p:cNvPicPr>
          <p:nvPr/>
        </p:nvPicPr>
        <p:blipFill>
          <a:blip r:embed="rId2"/>
          <a:stretch>
            <a:fillRect/>
          </a:stretch>
        </p:blipFill>
        <p:spPr>
          <a:xfrm>
            <a:off x="2676802" y="1784992"/>
            <a:ext cx="2167219" cy="2167219"/>
          </a:xfrm>
          <a:prstGeom prst="rect">
            <a:avLst/>
          </a:prstGeom>
        </p:spPr>
      </p:pic>
      <p:pic>
        <p:nvPicPr>
          <p:cNvPr id="22" name="Picture 21">
            <a:extLst>
              <a:ext uri="{FF2B5EF4-FFF2-40B4-BE49-F238E27FC236}">
                <a16:creationId xmlns:a16="http://schemas.microsoft.com/office/drawing/2014/main" id="{3598B96E-386C-CEFB-1464-AEF06FC68799}"/>
              </a:ext>
            </a:extLst>
          </p:cNvPr>
          <p:cNvPicPr>
            <a:picLocks noChangeAspect="1"/>
          </p:cNvPicPr>
          <p:nvPr/>
        </p:nvPicPr>
        <p:blipFill>
          <a:blip r:embed="rId3"/>
          <a:stretch>
            <a:fillRect/>
          </a:stretch>
        </p:blipFill>
        <p:spPr>
          <a:xfrm>
            <a:off x="7600505" y="1784991"/>
            <a:ext cx="2167219" cy="2167219"/>
          </a:xfrm>
          <a:prstGeom prst="rect">
            <a:avLst/>
          </a:prstGeom>
        </p:spPr>
      </p:pic>
      <p:pic>
        <p:nvPicPr>
          <p:cNvPr id="23" name="Picture 22">
            <a:extLst>
              <a:ext uri="{FF2B5EF4-FFF2-40B4-BE49-F238E27FC236}">
                <a16:creationId xmlns:a16="http://schemas.microsoft.com/office/drawing/2014/main" id="{290A922C-7AD1-7B6E-261C-5C867EAA57C1}"/>
              </a:ext>
            </a:extLst>
          </p:cNvPr>
          <p:cNvPicPr>
            <a:picLocks noChangeAspect="1"/>
          </p:cNvPicPr>
          <p:nvPr/>
        </p:nvPicPr>
        <p:blipFill>
          <a:blip r:embed="rId4"/>
          <a:stretch>
            <a:fillRect/>
          </a:stretch>
        </p:blipFill>
        <p:spPr>
          <a:xfrm>
            <a:off x="2604033" y="4088148"/>
            <a:ext cx="2312756" cy="2312756"/>
          </a:xfrm>
          <a:prstGeom prst="rect">
            <a:avLst/>
          </a:prstGeom>
        </p:spPr>
      </p:pic>
      <p:pic>
        <p:nvPicPr>
          <p:cNvPr id="25" name="Picture 24">
            <a:extLst>
              <a:ext uri="{FF2B5EF4-FFF2-40B4-BE49-F238E27FC236}">
                <a16:creationId xmlns:a16="http://schemas.microsoft.com/office/drawing/2014/main" id="{5D4197A4-221B-DFD2-46D1-32E10CD31B63}"/>
              </a:ext>
            </a:extLst>
          </p:cNvPr>
          <p:cNvPicPr>
            <a:picLocks noChangeAspect="1"/>
          </p:cNvPicPr>
          <p:nvPr/>
        </p:nvPicPr>
        <p:blipFill>
          <a:blip r:embed="rId5"/>
          <a:stretch>
            <a:fillRect/>
          </a:stretch>
        </p:blipFill>
        <p:spPr>
          <a:xfrm>
            <a:off x="7527736" y="4093700"/>
            <a:ext cx="2312756" cy="2312756"/>
          </a:xfrm>
          <a:prstGeom prst="rect">
            <a:avLst/>
          </a:prstGeom>
        </p:spPr>
      </p:pic>
      <p:sp>
        <p:nvSpPr>
          <p:cNvPr id="26" name="Arrow: Right 25">
            <a:extLst>
              <a:ext uri="{FF2B5EF4-FFF2-40B4-BE49-F238E27FC236}">
                <a16:creationId xmlns:a16="http://schemas.microsoft.com/office/drawing/2014/main" id="{6653A2B6-11BB-6252-E6C0-3041C865719B}"/>
              </a:ext>
            </a:extLst>
          </p:cNvPr>
          <p:cNvSpPr/>
          <p:nvPr/>
        </p:nvSpPr>
        <p:spPr>
          <a:xfrm>
            <a:off x="5334581" y="5083162"/>
            <a:ext cx="1775363" cy="5410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Title 16">
            <a:extLst>
              <a:ext uri="{FF2B5EF4-FFF2-40B4-BE49-F238E27FC236}">
                <a16:creationId xmlns:a16="http://schemas.microsoft.com/office/drawing/2014/main" id="{16E3CB57-0CD3-32E8-090E-34AEBEC99989}"/>
              </a:ext>
            </a:extLst>
          </p:cNvPr>
          <p:cNvSpPr txBox="1">
            <a:spLocks/>
          </p:cNvSpPr>
          <p:nvPr/>
        </p:nvSpPr>
        <p:spPr>
          <a:xfrm>
            <a:off x="1343194" y="4600645"/>
            <a:ext cx="533848" cy="448430"/>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2800" dirty="0">
                <a:latin typeface="Algerian" panose="04020705040A02060702" pitchFamily="82" charset="0"/>
              </a:rPr>
              <a:t>W</a:t>
            </a:r>
            <a:endParaRPr lang="en-US" sz="2000" dirty="0">
              <a:latin typeface="Algerian" panose="04020705040A02060702" pitchFamily="82" charset="0"/>
            </a:endParaRPr>
          </a:p>
        </p:txBody>
      </p:sp>
      <p:sp>
        <p:nvSpPr>
          <p:cNvPr id="31" name="Title 16">
            <a:extLst>
              <a:ext uri="{FF2B5EF4-FFF2-40B4-BE49-F238E27FC236}">
                <a16:creationId xmlns:a16="http://schemas.microsoft.com/office/drawing/2014/main" id="{E30EFCA6-4631-D608-CEC6-150F81CCCE63}"/>
              </a:ext>
            </a:extLst>
          </p:cNvPr>
          <p:cNvSpPr txBox="1">
            <a:spLocks/>
          </p:cNvSpPr>
          <p:nvPr/>
        </p:nvSpPr>
        <p:spPr>
          <a:xfrm>
            <a:off x="2764880" y="1257348"/>
            <a:ext cx="1991061"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b="1" dirty="0"/>
              <a:t>Cover Images</a:t>
            </a:r>
          </a:p>
        </p:txBody>
      </p:sp>
      <p:sp>
        <p:nvSpPr>
          <p:cNvPr id="32" name="Title 16">
            <a:extLst>
              <a:ext uri="{FF2B5EF4-FFF2-40B4-BE49-F238E27FC236}">
                <a16:creationId xmlns:a16="http://schemas.microsoft.com/office/drawing/2014/main" id="{03A2F1F2-5C63-68DF-FCAC-791B368B9D2E}"/>
              </a:ext>
            </a:extLst>
          </p:cNvPr>
          <p:cNvSpPr txBox="1">
            <a:spLocks/>
          </p:cNvSpPr>
          <p:nvPr/>
        </p:nvSpPr>
        <p:spPr>
          <a:xfrm>
            <a:off x="7688583" y="1245349"/>
            <a:ext cx="1991061"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b="1" dirty="0" err="1"/>
              <a:t>Stego</a:t>
            </a:r>
            <a:r>
              <a:rPr lang="en-US" sz="1800" b="1" dirty="0"/>
              <a:t> Images</a:t>
            </a:r>
          </a:p>
        </p:txBody>
      </p:sp>
      <p:sp>
        <p:nvSpPr>
          <p:cNvPr id="33" name="Arrow: Right 32">
            <a:extLst>
              <a:ext uri="{FF2B5EF4-FFF2-40B4-BE49-F238E27FC236}">
                <a16:creationId xmlns:a16="http://schemas.microsoft.com/office/drawing/2014/main" id="{663D45A8-7E1A-6072-84F6-C1595EC888F0}"/>
              </a:ext>
            </a:extLst>
          </p:cNvPr>
          <p:cNvSpPr/>
          <p:nvPr/>
        </p:nvSpPr>
        <p:spPr>
          <a:xfrm>
            <a:off x="5336549" y="2749931"/>
            <a:ext cx="1775363" cy="5410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4" name="Arrow: Right 33">
            <a:extLst>
              <a:ext uri="{FF2B5EF4-FFF2-40B4-BE49-F238E27FC236}">
                <a16:creationId xmlns:a16="http://schemas.microsoft.com/office/drawing/2014/main" id="{DEE657C1-B26F-26BA-2E7B-1AB724CD6A61}"/>
              </a:ext>
            </a:extLst>
          </p:cNvPr>
          <p:cNvSpPr/>
          <p:nvPr/>
        </p:nvSpPr>
        <p:spPr>
          <a:xfrm>
            <a:off x="604824" y="2758353"/>
            <a:ext cx="1775363" cy="5410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5" name="Arrow: Right 34">
            <a:extLst>
              <a:ext uri="{FF2B5EF4-FFF2-40B4-BE49-F238E27FC236}">
                <a16:creationId xmlns:a16="http://schemas.microsoft.com/office/drawing/2014/main" id="{5D9E020A-3283-973D-31BD-0BDD51F54EAB}"/>
              </a:ext>
            </a:extLst>
          </p:cNvPr>
          <p:cNvSpPr/>
          <p:nvPr/>
        </p:nvSpPr>
        <p:spPr>
          <a:xfrm>
            <a:off x="604825" y="5083162"/>
            <a:ext cx="1775363" cy="54103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8852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91670" y="2334947"/>
            <a:ext cx="6110343" cy="2624328"/>
          </a:xfrm>
        </p:spPr>
        <p:txBody>
          <a:bodyPr/>
          <a:lstStyle/>
          <a:p>
            <a:r>
              <a:rPr lang="en-US" sz="5400" dirty="0"/>
              <a:t>Comparison</a:t>
            </a:r>
            <a:endParaRPr lang="en-US" dirty="0"/>
          </a:p>
        </p:txBody>
      </p:sp>
    </p:spTree>
    <p:extLst>
      <p:ext uri="{BB962C8B-B14F-4D97-AF65-F5344CB8AC3E}">
        <p14:creationId xmlns:p14="http://schemas.microsoft.com/office/powerpoint/2010/main" val="3811372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EC4DE9-19D3-E2EE-B703-C2C59BBBB8FE}"/>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5" name="Footer Placeholder 4">
            <a:extLst>
              <a:ext uri="{FF2B5EF4-FFF2-40B4-BE49-F238E27FC236}">
                <a16:creationId xmlns:a16="http://schemas.microsoft.com/office/drawing/2014/main" id="{1E2E2321-1C4A-4709-60CC-FDF5B452063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AB5E52B-B566-FD15-C2B7-F8F285964F14}"/>
              </a:ext>
            </a:extLst>
          </p:cNvPr>
          <p:cNvSpPr>
            <a:spLocks noGrp="1"/>
          </p:cNvSpPr>
          <p:nvPr>
            <p:ph type="dt" sz="half" idx="10"/>
          </p:nvPr>
        </p:nvSpPr>
        <p:spPr/>
        <p:txBody>
          <a:bodyPr/>
          <a:lstStyle/>
          <a:p>
            <a:r>
              <a:rPr lang="en-US" noProof="0"/>
              <a:t>20XX</a:t>
            </a:r>
          </a:p>
        </p:txBody>
      </p:sp>
      <p:sp>
        <p:nvSpPr>
          <p:cNvPr id="12" name="Title 16">
            <a:extLst>
              <a:ext uri="{FF2B5EF4-FFF2-40B4-BE49-F238E27FC236}">
                <a16:creationId xmlns:a16="http://schemas.microsoft.com/office/drawing/2014/main" id="{1AA6F61A-2A2B-F19F-22F8-82F1E0B5CA77}"/>
              </a:ext>
            </a:extLst>
          </p:cNvPr>
          <p:cNvSpPr txBox="1">
            <a:spLocks/>
          </p:cNvSpPr>
          <p:nvPr/>
        </p:nvSpPr>
        <p:spPr>
          <a:xfrm>
            <a:off x="2235185" y="5720020"/>
            <a:ext cx="9034040"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dirty="0"/>
              <a:t>Comparison between PSNR of [3] and avg PSNR of our proposed method</a:t>
            </a:r>
          </a:p>
        </p:txBody>
      </p:sp>
      <p:graphicFrame>
        <p:nvGraphicFramePr>
          <p:cNvPr id="16" name="Chart 15">
            <a:extLst>
              <a:ext uri="{FF2B5EF4-FFF2-40B4-BE49-F238E27FC236}">
                <a16:creationId xmlns:a16="http://schemas.microsoft.com/office/drawing/2014/main" id="{5333FB8D-3885-938A-42C8-161C63236063}"/>
              </a:ext>
            </a:extLst>
          </p:cNvPr>
          <p:cNvGraphicFramePr>
            <a:graphicFrameLocks/>
          </p:cNvGraphicFramePr>
          <p:nvPr>
            <p:extLst>
              <p:ext uri="{D42A27DB-BD31-4B8C-83A1-F6EECF244321}">
                <p14:modId xmlns:p14="http://schemas.microsoft.com/office/powerpoint/2010/main" val="1349823398"/>
              </p:ext>
            </p:extLst>
          </p:nvPr>
        </p:nvGraphicFramePr>
        <p:xfrm>
          <a:off x="3549126" y="476025"/>
          <a:ext cx="4981687" cy="4924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957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EC4DE9-19D3-E2EE-B703-C2C59BBBB8FE}"/>
              </a:ext>
            </a:extLst>
          </p:cNvPr>
          <p:cNvSpPr>
            <a:spLocks noGrp="1"/>
          </p:cNvSpPr>
          <p:nvPr>
            <p:ph type="sldNum" sz="quarter" idx="12"/>
          </p:nvPr>
        </p:nvSpPr>
        <p:spPr/>
        <p:txBody>
          <a:bodyPr/>
          <a:lstStyle/>
          <a:p>
            <a:fld id="{8D0AFDD5-844D-364D-8AEC-50CF4D36D55D}" type="slidenum">
              <a:rPr lang="en-US" noProof="0" smtClean="0"/>
              <a:t>36</a:t>
            </a:fld>
            <a:endParaRPr lang="en-US" noProof="0"/>
          </a:p>
        </p:txBody>
      </p:sp>
      <p:sp>
        <p:nvSpPr>
          <p:cNvPr id="5" name="Footer Placeholder 4">
            <a:extLst>
              <a:ext uri="{FF2B5EF4-FFF2-40B4-BE49-F238E27FC236}">
                <a16:creationId xmlns:a16="http://schemas.microsoft.com/office/drawing/2014/main" id="{1E2E2321-1C4A-4709-60CC-FDF5B452063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6AB5E52B-B566-FD15-C2B7-F8F285964F14}"/>
              </a:ext>
            </a:extLst>
          </p:cNvPr>
          <p:cNvSpPr>
            <a:spLocks noGrp="1"/>
          </p:cNvSpPr>
          <p:nvPr>
            <p:ph type="dt" sz="half" idx="10"/>
          </p:nvPr>
        </p:nvSpPr>
        <p:spPr/>
        <p:txBody>
          <a:bodyPr/>
          <a:lstStyle/>
          <a:p>
            <a:r>
              <a:rPr lang="en-US" noProof="0"/>
              <a:t>20XX</a:t>
            </a:r>
          </a:p>
        </p:txBody>
      </p:sp>
      <p:sp>
        <p:nvSpPr>
          <p:cNvPr id="12" name="Title 16">
            <a:extLst>
              <a:ext uri="{FF2B5EF4-FFF2-40B4-BE49-F238E27FC236}">
                <a16:creationId xmlns:a16="http://schemas.microsoft.com/office/drawing/2014/main" id="{1AA6F61A-2A2B-F19F-22F8-82F1E0B5CA77}"/>
              </a:ext>
            </a:extLst>
          </p:cNvPr>
          <p:cNvSpPr txBox="1">
            <a:spLocks/>
          </p:cNvSpPr>
          <p:nvPr/>
        </p:nvSpPr>
        <p:spPr>
          <a:xfrm>
            <a:off x="2235185" y="5720020"/>
            <a:ext cx="9034040" cy="54103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1800" dirty="0"/>
              <a:t>Comparison between PSNR and MSE of [8] and avg PSNR and </a:t>
            </a:r>
            <a:r>
              <a:rPr lang="en-US" sz="1800" dirty="0" err="1"/>
              <a:t>MSe</a:t>
            </a:r>
            <a:r>
              <a:rPr lang="en-US" sz="1800" dirty="0"/>
              <a:t> of our proposed method</a:t>
            </a:r>
          </a:p>
        </p:txBody>
      </p:sp>
      <p:graphicFrame>
        <p:nvGraphicFramePr>
          <p:cNvPr id="3" name="Chart 2">
            <a:extLst>
              <a:ext uri="{FF2B5EF4-FFF2-40B4-BE49-F238E27FC236}">
                <a16:creationId xmlns:a16="http://schemas.microsoft.com/office/drawing/2014/main" id="{855BED0B-B670-25D7-3B58-D3A6DA0CC346}"/>
              </a:ext>
            </a:extLst>
          </p:cNvPr>
          <p:cNvGraphicFramePr>
            <a:graphicFrameLocks/>
          </p:cNvGraphicFramePr>
          <p:nvPr>
            <p:extLst>
              <p:ext uri="{D42A27DB-BD31-4B8C-83A1-F6EECF244321}">
                <p14:modId xmlns:p14="http://schemas.microsoft.com/office/powerpoint/2010/main" val="302990630"/>
              </p:ext>
            </p:extLst>
          </p:nvPr>
        </p:nvGraphicFramePr>
        <p:xfrm>
          <a:off x="2549561" y="1161825"/>
          <a:ext cx="7304443" cy="39265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3874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71589" y="2367758"/>
            <a:ext cx="6110343" cy="2624328"/>
          </a:xfrm>
        </p:spPr>
        <p:txBody>
          <a:bodyPr/>
          <a:lstStyle/>
          <a:p>
            <a:r>
              <a:rPr lang="en-US" sz="5400" dirty="0"/>
              <a:t>References</a:t>
            </a:r>
            <a:endParaRPr lang="en-US" dirty="0"/>
          </a:p>
        </p:txBody>
      </p:sp>
    </p:spTree>
    <p:extLst>
      <p:ext uri="{BB962C8B-B14F-4D97-AF65-F5344CB8AC3E}">
        <p14:creationId xmlns:p14="http://schemas.microsoft.com/office/powerpoint/2010/main" val="289323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89E0F7-12F8-B204-5A8E-070D23E83328}"/>
              </a:ext>
            </a:extLst>
          </p:cNvPr>
          <p:cNvSpPr>
            <a:spLocks noGrp="1"/>
          </p:cNvSpPr>
          <p:nvPr>
            <p:ph type="sldNum" sz="quarter" idx="12"/>
          </p:nvPr>
        </p:nvSpPr>
        <p:spPr/>
        <p:txBody>
          <a:bodyPr/>
          <a:lstStyle/>
          <a:p>
            <a:fld id="{8D0AFDD5-844D-364D-8AEC-50CF4D36D55D}" type="slidenum">
              <a:rPr lang="en-US" noProof="0" smtClean="0"/>
              <a:t>38</a:t>
            </a:fld>
            <a:endParaRPr lang="en-US" noProof="0"/>
          </a:p>
        </p:txBody>
      </p:sp>
      <p:sp>
        <p:nvSpPr>
          <p:cNvPr id="5" name="Footer Placeholder 4">
            <a:extLst>
              <a:ext uri="{FF2B5EF4-FFF2-40B4-BE49-F238E27FC236}">
                <a16:creationId xmlns:a16="http://schemas.microsoft.com/office/drawing/2014/main" id="{C4751E5D-61C5-21B0-32C2-BF9946A6B51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7A03969-CABC-23F8-FCB0-04DCF763DBBE}"/>
              </a:ext>
            </a:extLst>
          </p:cNvPr>
          <p:cNvSpPr>
            <a:spLocks noGrp="1"/>
          </p:cNvSpPr>
          <p:nvPr>
            <p:ph type="dt" sz="half" idx="10"/>
          </p:nvPr>
        </p:nvSpPr>
        <p:spPr/>
        <p:txBody>
          <a:bodyPr/>
          <a:lstStyle/>
          <a:p>
            <a:r>
              <a:rPr lang="en-US" noProof="0"/>
              <a:t>20XX</a:t>
            </a:r>
          </a:p>
        </p:txBody>
      </p:sp>
      <p:sp>
        <p:nvSpPr>
          <p:cNvPr id="7" name="Title 1">
            <a:extLst>
              <a:ext uri="{FF2B5EF4-FFF2-40B4-BE49-F238E27FC236}">
                <a16:creationId xmlns:a16="http://schemas.microsoft.com/office/drawing/2014/main" id="{AF2B2F2C-4AA5-BF66-E89B-730F098265CA}"/>
              </a:ext>
            </a:extLst>
          </p:cNvPr>
          <p:cNvSpPr>
            <a:spLocks noGrp="1"/>
          </p:cNvSpPr>
          <p:nvPr>
            <p:ph type="title"/>
          </p:nvPr>
        </p:nvSpPr>
        <p:spPr>
          <a:xfrm>
            <a:off x="226448" y="310949"/>
            <a:ext cx="11875009" cy="784233"/>
          </a:xfrm>
        </p:spPr>
        <p:txBody>
          <a:bodyPr/>
          <a:lstStyle/>
          <a:p>
            <a:pPr marL="457200" indent="-457200" algn="l">
              <a:buFont typeface="+mj-lt"/>
              <a:buAutoNum type="arabicPeriod"/>
            </a:pPr>
            <a:r>
              <a:rPr lang="en-US" sz="2000" dirty="0"/>
              <a:t>Meghana, Umesh D R , “Image Steganography based on Histogram Shifting” in IJREAM, ISSN:2454-9150, Vol- 05, Issue- 02, pp. 654-657.(2019)</a:t>
            </a:r>
          </a:p>
        </p:txBody>
      </p:sp>
      <p:sp>
        <p:nvSpPr>
          <p:cNvPr id="9" name="Title 1">
            <a:extLst>
              <a:ext uri="{FF2B5EF4-FFF2-40B4-BE49-F238E27FC236}">
                <a16:creationId xmlns:a16="http://schemas.microsoft.com/office/drawing/2014/main" id="{1E5284DF-10CD-B022-435B-86426B9A1C35}"/>
              </a:ext>
            </a:extLst>
          </p:cNvPr>
          <p:cNvSpPr txBox="1">
            <a:spLocks/>
          </p:cNvSpPr>
          <p:nvPr/>
        </p:nvSpPr>
        <p:spPr>
          <a:xfrm>
            <a:off x="226447" y="1095182"/>
            <a:ext cx="11875009" cy="78423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Font typeface="+mj-lt"/>
              <a:buAutoNum type="arabicPeriod" startAt="2"/>
            </a:pPr>
            <a:r>
              <a:rPr lang="en-US" sz="2000" dirty="0" err="1"/>
              <a:t>Yujie</a:t>
            </a:r>
            <a:r>
              <a:rPr lang="en-US" sz="2000" dirty="0"/>
              <a:t> </a:t>
            </a:r>
            <a:r>
              <a:rPr lang="en-US" sz="2000" dirty="0" err="1"/>
              <a:t>Jiaa</a:t>
            </a:r>
            <a:r>
              <a:rPr lang="en-US" sz="2000" dirty="0"/>
              <a:t> , </a:t>
            </a:r>
            <a:r>
              <a:rPr lang="en-US" sz="2000" dirty="0" err="1"/>
              <a:t>Zhaoxia</a:t>
            </a:r>
            <a:r>
              <a:rPr lang="en-US" sz="2000" dirty="0"/>
              <a:t> </a:t>
            </a:r>
            <a:r>
              <a:rPr lang="en-US" sz="2000" dirty="0" err="1"/>
              <a:t>Yina</a:t>
            </a:r>
            <a:r>
              <a:rPr lang="en-US" sz="2000" dirty="0"/>
              <a:t>, </a:t>
            </a:r>
            <a:r>
              <a:rPr lang="en-US" sz="2000" dirty="0" err="1"/>
              <a:t>Xinpeng</a:t>
            </a:r>
            <a:r>
              <a:rPr lang="en-US" sz="2000" dirty="0"/>
              <a:t> </a:t>
            </a:r>
            <a:r>
              <a:rPr lang="en-US" sz="2000" dirty="0" err="1"/>
              <a:t>Zhangb</a:t>
            </a:r>
            <a:r>
              <a:rPr lang="en-US" sz="2000" dirty="0"/>
              <a:t> , </a:t>
            </a:r>
            <a:r>
              <a:rPr lang="en-US" sz="2000" dirty="0" err="1"/>
              <a:t>Yonglong</a:t>
            </a:r>
            <a:r>
              <a:rPr lang="en-US" sz="2000" dirty="0"/>
              <a:t> Luo, “Reversible data hiding based on reducing invalid shifting of pixels in histogram shifting”.(2019)</a:t>
            </a:r>
          </a:p>
        </p:txBody>
      </p:sp>
      <p:sp>
        <p:nvSpPr>
          <p:cNvPr id="10" name="Title 1">
            <a:extLst>
              <a:ext uri="{FF2B5EF4-FFF2-40B4-BE49-F238E27FC236}">
                <a16:creationId xmlns:a16="http://schemas.microsoft.com/office/drawing/2014/main" id="{F567148D-C55D-49A0-43CD-CD43441A3060}"/>
              </a:ext>
            </a:extLst>
          </p:cNvPr>
          <p:cNvSpPr txBox="1">
            <a:spLocks/>
          </p:cNvSpPr>
          <p:nvPr/>
        </p:nvSpPr>
        <p:spPr>
          <a:xfrm>
            <a:off x="226448" y="1939074"/>
            <a:ext cx="11875009" cy="78423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Font typeface="+mj-lt"/>
              <a:buAutoNum type="arabicPeriod" startAt="3"/>
            </a:pPr>
            <a:r>
              <a:rPr lang="en-US" sz="2000" dirty="0"/>
              <a:t>C. V. Kumar, V. Natarajan and Deepika </a:t>
            </a:r>
            <a:r>
              <a:rPr lang="en-US" sz="2000" dirty="0" err="1"/>
              <a:t>Bhogadi</a:t>
            </a:r>
            <a:r>
              <a:rPr lang="en-US" sz="2000" dirty="0"/>
              <a:t>, “High Capacity Reversible Data hiding based on histogram shifting for Medical Images”, in International conference on Communication and Signal Processing, April 3-5, 2013, India , pp. 730-733. (2013)</a:t>
            </a:r>
          </a:p>
        </p:txBody>
      </p:sp>
      <p:sp>
        <p:nvSpPr>
          <p:cNvPr id="11" name="Title 1">
            <a:extLst>
              <a:ext uri="{FF2B5EF4-FFF2-40B4-BE49-F238E27FC236}">
                <a16:creationId xmlns:a16="http://schemas.microsoft.com/office/drawing/2014/main" id="{5E7A8317-3FD0-FB43-59A1-37F30A11ECFF}"/>
              </a:ext>
            </a:extLst>
          </p:cNvPr>
          <p:cNvSpPr txBox="1">
            <a:spLocks/>
          </p:cNvSpPr>
          <p:nvPr/>
        </p:nvSpPr>
        <p:spPr>
          <a:xfrm>
            <a:off x="226446" y="3015971"/>
            <a:ext cx="11875009" cy="78423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Font typeface="+mj-lt"/>
              <a:buAutoNum type="arabicPeriod" startAt="4"/>
            </a:pPr>
            <a:r>
              <a:rPr lang="en-US" sz="2000" dirty="0"/>
              <a:t>Hiba Abdel-Nabi and Ali Al-Haj, “Medical Imaging Security Using Partial Encryption and Histogram Shifting </a:t>
            </a:r>
            <a:r>
              <a:rPr lang="en-US" sz="2000" dirty="0" err="1"/>
              <a:t>Watermarking”,published</a:t>
            </a:r>
            <a:r>
              <a:rPr lang="en-US" sz="2000" dirty="0"/>
              <a:t> in 2017 8th International Conference on Information Technology (ICIT), pp. 802-807.(2017)</a:t>
            </a:r>
          </a:p>
        </p:txBody>
      </p:sp>
      <p:sp>
        <p:nvSpPr>
          <p:cNvPr id="12" name="Title 1">
            <a:extLst>
              <a:ext uri="{FF2B5EF4-FFF2-40B4-BE49-F238E27FC236}">
                <a16:creationId xmlns:a16="http://schemas.microsoft.com/office/drawing/2014/main" id="{3DD7B10E-42CC-D4EB-B52D-213DF2E4EF3D}"/>
              </a:ext>
            </a:extLst>
          </p:cNvPr>
          <p:cNvSpPr txBox="1">
            <a:spLocks/>
          </p:cNvSpPr>
          <p:nvPr/>
        </p:nvSpPr>
        <p:spPr>
          <a:xfrm>
            <a:off x="226445" y="4092869"/>
            <a:ext cx="11875009" cy="78423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Font typeface="+mj-lt"/>
              <a:buAutoNum type="arabicPeriod" startAt="5"/>
            </a:pPr>
            <a:r>
              <a:rPr lang="en-US" sz="2000" dirty="0"/>
              <a:t>Li-Chin Huang, Lin-Yu Tseng , Min-</a:t>
            </a:r>
            <a:r>
              <a:rPr lang="en-US" sz="2000" dirty="0" err="1"/>
              <a:t>Shiang</a:t>
            </a:r>
            <a:r>
              <a:rPr lang="en-US" sz="2000" dirty="0"/>
              <a:t> Hwang, “A reversible data hiding method by histogram shifting in high quality medical images” in The Journal of Systems and Software, Vol- 86, Issue- 3, pp. 716-727, (2013). DOI: https://doi.org/10.1016/j.jss.2012.11.024 </a:t>
            </a:r>
          </a:p>
        </p:txBody>
      </p:sp>
      <p:sp>
        <p:nvSpPr>
          <p:cNvPr id="13" name="Title 1">
            <a:extLst>
              <a:ext uri="{FF2B5EF4-FFF2-40B4-BE49-F238E27FC236}">
                <a16:creationId xmlns:a16="http://schemas.microsoft.com/office/drawing/2014/main" id="{C7979D78-15D0-3C5C-F63E-07AF98DD9645}"/>
              </a:ext>
            </a:extLst>
          </p:cNvPr>
          <p:cNvSpPr txBox="1">
            <a:spLocks/>
          </p:cNvSpPr>
          <p:nvPr/>
        </p:nvSpPr>
        <p:spPr>
          <a:xfrm>
            <a:off x="226448" y="5135665"/>
            <a:ext cx="11875009" cy="784233"/>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marL="457200" indent="-457200" algn="l">
              <a:buFont typeface="+mj-lt"/>
              <a:buAutoNum type="arabicPeriod" startAt="6"/>
            </a:pPr>
            <a:r>
              <a:rPr lang="en-US" sz="2000" dirty="0"/>
              <a:t>Chin-Chen Chang1 , Thai-Son Nguyen , and Chia-Chen Lin, “Reversible Image Hiding for High Image Quality based on Histogram Shifting and Local Complexity” in International Journal of Network Security, Vol.16, No.3, PP.208-220, May (2014)</a:t>
            </a:r>
          </a:p>
        </p:txBody>
      </p:sp>
    </p:spTree>
    <p:extLst>
      <p:ext uri="{BB962C8B-B14F-4D97-AF65-F5344CB8AC3E}">
        <p14:creationId xmlns:p14="http://schemas.microsoft.com/office/powerpoint/2010/main" val="1285808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CD715-798D-EF90-1813-02002CBFD457}"/>
              </a:ext>
            </a:extLst>
          </p:cNvPr>
          <p:cNvSpPr>
            <a:spLocks noGrp="1"/>
          </p:cNvSpPr>
          <p:nvPr>
            <p:ph idx="1"/>
          </p:nvPr>
        </p:nvSpPr>
        <p:spPr>
          <a:xfrm>
            <a:off x="268993" y="210208"/>
            <a:ext cx="11000232" cy="4160520"/>
          </a:xfrm>
        </p:spPr>
        <p:txBody>
          <a:bodyPr/>
          <a:lstStyle/>
          <a:p>
            <a:pPr marL="514350" indent="-514350">
              <a:buFont typeface="+mj-lt"/>
              <a:buAutoNum type="arabicPeriod" startAt="7"/>
            </a:pPr>
            <a:endParaRPr lang="en-US" sz="2000" dirty="0">
              <a:latin typeface="+mj-lt"/>
            </a:endParaRPr>
          </a:p>
          <a:p>
            <a:pPr marL="514350" indent="-514350">
              <a:buFont typeface="+mj-lt"/>
              <a:buAutoNum type="arabicPeriod" startAt="7"/>
            </a:pPr>
            <a:r>
              <a:rPr lang="en-US" sz="2000" dirty="0">
                <a:latin typeface="+mj-lt"/>
              </a:rPr>
              <a:t>A. A. </a:t>
            </a:r>
            <a:r>
              <a:rPr lang="en-US" sz="2000" dirty="0" err="1">
                <a:latin typeface="+mj-lt"/>
              </a:rPr>
              <a:t>Karawia</a:t>
            </a:r>
            <a:r>
              <a:rPr lang="en-US" sz="2000" dirty="0">
                <a:latin typeface="+mj-lt"/>
              </a:rPr>
              <a:t>, “Medical image steganographic algorithm via modified LSB method and chaotic map”, in IET Image Processing WILEY, Vol-15 Isuue-11, pp. 2580-2590 (2021)</a:t>
            </a:r>
          </a:p>
          <a:p>
            <a:pPr marL="514350" indent="-514350">
              <a:buFont typeface="+mj-lt"/>
              <a:buAutoNum type="arabicPeriod" startAt="7"/>
            </a:pPr>
            <a:r>
              <a:rPr lang="en-US" sz="2000" dirty="0">
                <a:latin typeface="+mj-lt"/>
              </a:rPr>
              <a:t>De Rosal I.M. Setiadi, Md. Fadhil, </a:t>
            </a:r>
            <a:r>
              <a:rPr lang="en-US" sz="2000" dirty="0" err="1">
                <a:latin typeface="+mj-lt"/>
              </a:rPr>
              <a:t>Eko</a:t>
            </a:r>
            <a:r>
              <a:rPr lang="en-US" sz="2000" dirty="0">
                <a:latin typeface="+mj-lt"/>
              </a:rPr>
              <a:t> Hari </a:t>
            </a:r>
            <a:r>
              <a:rPr lang="en-US" sz="2000" dirty="0" err="1">
                <a:latin typeface="+mj-lt"/>
              </a:rPr>
              <a:t>Rachmawanto</a:t>
            </a:r>
            <a:r>
              <a:rPr lang="en-US" sz="2000" dirty="0">
                <a:latin typeface="+mj-lt"/>
              </a:rPr>
              <a:t>, Christy Atika Sari, “Secure Reversible Data Hiding in the Medical Image using Histogram Shifting and RC4 Encryption” Published in 2019 International Seminar on Application for Technology of Information and Communication (</a:t>
            </a:r>
            <a:r>
              <a:rPr lang="en-US" sz="2000" dirty="0" err="1">
                <a:latin typeface="+mj-lt"/>
              </a:rPr>
              <a:t>iSemantic</a:t>
            </a:r>
            <a:r>
              <a:rPr lang="en-US" sz="2000" dirty="0">
                <a:latin typeface="+mj-lt"/>
              </a:rPr>
              <a:t>),pp.28-33, (2019). </a:t>
            </a:r>
            <a:r>
              <a:rPr lang="en-US" sz="2000" dirty="0" err="1">
                <a:latin typeface="+mj-lt"/>
              </a:rPr>
              <a:t>DOI:https</a:t>
            </a:r>
            <a:r>
              <a:rPr lang="en-US" sz="2000" dirty="0">
                <a:latin typeface="+mj-lt"/>
              </a:rPr>
              <a:t>://doi.org/10.1109/ISEMANTIC.2019.8884306 </a:t>
            </a:r>
          </a:p>
          <a:p>
            <a:pPr marL="514350" indent="-514350">
              <a:buFont typeface="+mj-lt"/>
              <a:buAutoNum type="arabicPeriod" startAt="7"/>
            </a:pPr>
            <a:r>
              <a:rPr lang="en-US" sz="2000" dirty="0">
                <a:latin typeface="+mj-lt"/>
              </a:rPr>
              <a:t>Wien Hong , Tung-Shou Chen ,</a:t>
            </a:r>
            <a:r>
              <a:rPr lang="en-US" sz="2000" dirty="0" err="1">
                <a:latin typeface="+mj-lt"/>
              </a:rPr>
              <a:t>Chih</a:t>
            </a:r>
            <a:r>
              <a:rPr lang="en-US" sz="2000" dirty="0">
                <a:latin typeface="+mj-lt"/>
              </a:rPr>
              <a:t>-Wei </a:t>
            </a:r>
            <a:r>
              <a:rPr lang="en-US" sz="2000" dirty="0" err="1">
                <a:latin typeface="+mj-lt"/>
              </a:rPr>
              <a:t>Shiu</a:t>
            </a:r>
            <a:r>
              <a:rPr lang="en-US" sz="2000" dirty="0">
                <a:latin typeface="+mj-lt"/>
              </a:rPr>
              <a:t>, “Reversible Data Hiding Based on Histogram Shifting of Prediction Errors” 2008 International Workshop on Education Technology and Training &amp; 2008 International Workshop on Geoscience and Remote Sensing, pp. 578-581 (2008). DOI: 10.1109/ETTandGRS.2008.263 </a:t>
            </a:r>
          </a:p>
          <a:p>
            <a:pPr marL="514350" indent="-514350">
              <a:buFont typeface="+mj-lt"/>
              <a:buAutoNum type="arabicPeriod" startAt="7"/>
            </a:pPr>
            <a:endParaRPr lang="en-US" sz="2000" dirty="0">
              <a:latin typeface="+mj-lt"/>
            </a:endParaRPr>
          </a:p>
        </p:txBody>
      </p:sp>
      <p:sp>
        <p:nvSpPr>
          <p:cNvPr id="4" name="Slide Number Placeholder 3">
            <a:extLst>
              <a:ext uri="{FF2B5EF4-FFF2-40B4-BE49-F238E27FC236}">
                <a16:creationId xmlns:a16="http://schemas.microsoft.com/office/drawing/2014/main" id="{28730E47-29B2-E77C-6A30-203CFDB1597F}"/>
              </a:ext>
            </a:extLst>
          </p:cNvPr>
          <p:cNvSpPr>
            <a:spLocks noGrp="1"/>
          </p:cNvSpPr>
          <p:nvPr>
            <p:ph type="sldNum" sz="quarter" idx="12"/>
          </p:nvPr>
        </p:nvSpPr>
        <p:spPr/>
        <p:txBody>
          <a:bodyPr/>
          <a:lstStyle/>
          <a:p>
            <a:fld id="{8D0AFDD5-844D-364D-8AEC-50CF4D36D55D}" type="slidenum">
              <a:rPr lang="en-US" noProof="0" smtClean="0"/>
              <a:t>39</a:t>
            </a:fld>
            <a:endParaRPr lang="en-US" noProof="0"/>
          </a:p>
        </p:txBody>
      </p:sp>
      <p:sp>
        <p:nvSpPr>
          <p:cNvPr id="5" name="Footer Placeholder 4">
            <a:extLst>
              <a:ext uri="{FF2B5EF4-FFF2-40B4-BE49-F238E27FC236}">
                <a16:creationId xmlns:a16="http://schemas.microsoft.com/office/drawing/2014/main" id="{CDB926C9-BFDA-9459-F69E-B28E1F9EBD8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80FB603-85E9-9412-890B-CAB3D21E6DA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633462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1EC8B-26FF-B3CD-EAAE-58DB63D13C71}"/>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3" name="Footer Placeholder 2">
            <a:extLst>
              <a:ext uri="{FF2B5EF4-FFF2-40B4-BE49-F238E27FC236}">
                <a16:creationId xmlns:a16="http://schemas.microsoft.com/office/drawing/2014/main" id="{96E45972-4BEB-4F83-679F-521FD69B21DB}"/>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AC1597EB-3945-1FA7-924E-0BA6AD079653}"/>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56B1D7E2-A2E8-A306-777E-2A4A412E33A4}"/>
              </a:ext>
            </a:extLst>
          </p:cNvPr>
          <p:cNvSpPr txBox="1"/>
          <p:nvPr/>
        </p:nvSpPr>
        <p:spPr>
          <a:xfrm>
            <a:off x="281787" y="1552419"/>
            <a:ext cx="11628426" cy="3387915"/>
          </a:xfrm>
          <a:prstGeom prst="rect">
            <a:avLst/>
          </a:prstGeom>
          <a:noFill/>
        </p:spPr>
        <p:txBody>
          <a:bodyPr wrap="square" rtlCol="0">
            <a:spAutoFit/>
          </a:bodyPr>
          <a:lstStyle/>
          <a:p>
            <a:pPr marL="340614"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entury" panose="02040604050505020304" pitchFamily="18" charset="0"/>
                <a:ea typeface="+mn-ea"/>
                <a:cs typeface="+mn-cs"/>
              </a:rPr>
              <a:t>we present a novel approach to medical image steganography that leverages the Discrete Wavelet Transform (DWT), histogram shifting, and Arnold's cat map for enhanced security and robustness. First, the medical image is decomposed into </a:t>
            </a:r>
            <a:r>
              <a:rPr kumimoji="0" lang="en-US" b="0" i="0" u="none" strike="noStrike" kern="1200" cap="none" spc="0" normalizeH="0" baseline="0" noProof="0" dirty="0" err="1">
                <a:ln>
                  <a:noFill/>
                </a:ln>
                <a:solidFill>
                  <a:srgbClr val="000000"/>
                </a:solidFill>
                <a:effectLst/>
                <a:uLnTx/>
                <a:uFillTx/>
                <a:latin typeface="Century" panose="02040604050505020304" pitchFamily="18" charset="0"/>
                <a:ea typeface="+mn-ea"/>
                <a:cs typeface="+mn-cs"/>
              </a:rPr>
              <a:t>subfrequencies</a:t>
            </a:r>
            <a:r>
              <a:rPr kumimoji="0" lang="en-US" b="0" i="0" u="none" strike="noStrike" kern="1200" cap="none" spc="0" normalizeH="0" baseline="0" noProof="0" dirty="0">
                <a:ln>
                  <a:noFill/>
                </a:ln>
                <a:solidFill>
                  <a:srgbClr val="000000"/>
                </a:solidFill>
                <a:effectLst/>
                <a:uLnTx/>
                <a:uFillTx/>
                <a:latin typeface="Century" panose="02040604050505020304" pitchFamily="18" charset="0"/>
                <a:ea typeface="+mn-ea"/>
                <a:cs typeface="+mn-cs"/>
              </a:rPr>
              <a:t> using DWT. Histogram shifting is then employed to embed watermark information with minimal distortion and high capacity. Arnold's cat map is applied to scramble the watermark image. </a:t>
            </a:r>
          </a:p>
          <a:p>
            <a:pPr marL="54864" marR="0" lvl="0" algn="l" defTabSz="914400" rtl="0" eaLnBrk="1" fontAlgn="auto" latinLnBrk="0" hangingPunct="1">
              <a:lnSpc>
                <a:spcPct val="120000"/>
              </a:lnSpc>
              <a:spcBef>
                <a:spcPts val="0"/>
              </a:spcBef>
              <a:spcAft>
                <a:spcPts val="0"/>
              </a:spcAft>
              <a:buClrTx/>
              <a:buSzTx/>
              <a:tabLst/>
              <a:defRPr/>
            </a:pPr>
            <a:endParaRPr kumimoji="0" lang="en-US" b="0" i="0" u="none" strike="noStrike" kern="1200" cap="none" spc="0" normalizeH="0" baseline="0" noProof="0" dirty="0">
              <a:ln>
                <a:noFill/>
              </a:ln>
              <a:solidFill>
                <a:srgbClr val="000000"/>
              </a:solidFill>
              <a:effectLst/>
              <a:uLnTx/>
              <a:uFillTx/>
              <a:latin typeface="Century" panose="02040604050505020304" pitchFamily="18" charset="0"/>
              <a:ea typeface="+mn-ea"/>
              <a:cs typeface="+mn-cs"/>
            </a:endParaRPr>
          </a:p>
          <a:p>
            <a:pPr marL="340614"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entury" panose="02040604050505020304" pitchFamily="18" charset="0"/>
                <a:ea typeface="+mn-ea"/>
                <a:cs typeface="+mn-cs"/>
              </a:rPr>
              <a:t>The proposed steganographic technique ensures that the medical images remain diagnostically accurate while embedding crucial patient or institutional data securely. This work represents a significant step forward in the field of medical image steganography, providing a robust and secure solution for protecting sensitive medical information.</a:t>
            </a:r>
            <a:endParaRPr lang="en-IN" sz="2400" dirty="0"/>
          </a:p>
        </p:txBody>
      </p:sp>
      <p:sp>
        <p:nvSpPr>
          <p:cNvPr id="6" name="Title 2">
            <a:extLst>
              <a:ext uri="{FF2B5EF4-FFF2-40B4-BE49-F238E27FC236}">
                <a16:creationId xmlns:a16="http://schemas.microsoft.com/office/drawing/2014/main" id="{F0AC76D2-47FA-902F-4F97-28A1E6E586F9}"/>
              </a:ext>
            </a:extLst>
          </p:cNvPr>
          <p:cNvSpPr txBox="1">
            <a:spLocks/>
          </p:cNvSpPr>
          <p:nvPr/>
        </p:nvSpPr>
        <p:spPr>
          <a:xfrm>
            <a:off x="-713949" y="331840"/>
            <a:ext cx="5038344" cy="1709928"/>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4400" dirty="0"/>
              <a:t>Abstract</a:t>
            </a:r>
            <a:endParaRPr lang="en-US" sz="4800" dirty="0"/>
          </a:p>
        </p:txBody>
      </p:sp>
    </p:spTree>
    <p:extLst>
      <p:ext uri="{BB962C8B-B14F-4D97-AF65-F5344CB8AC3E}">
        <p14:creationId xmlns:p14="http://schemas.microsoft.com/office/powerpoint/2010/main" val="1766763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71589" y="2367758"/>
            <a:ext cx="6110343" cy="2624328"/>
          </a:xfrm>
        </p:spPr>
        <p:txBody>
          <a:bodyPr/>
          <a:lstStyle/>
          <a:p>
            <a:r>
              <a:rPr lang="en-US" sz="5400" dirty="0"/>
              <a:t>Conclusion</a:t>
            </a:r>
            <a:endParaRPr lang="en-US" dirty="0"/>
          </a:p>
        </p:txBody>
      </p:sp>
    </p:spTree>
    <p:extLst>
      <p:ext uri="{BB962C8B-B14F-4D97-AF65-F5344CB8AC3E}">
        <p14:creationId xmlns:p14="http://schemas.microsoft.com/office/powerpoint/2010/main" val="3502450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CD715-798D-EF90-1813-02002CBFD457}"/>
              </a:ext>
            </a:extLst>
          </p:cNvPr>
          <p:cNvSpPr>
            <a:spLocks noGrp="1"/>
          </p:cNvSpPr>
          <p:nvPr>
            <p:ph idx="1"/>
          </p:nvPr>
        </p:nvSpPr>
        <p:spPr>
          <a:xfrm>
            <a:off x="268993" y="441393"/>
            <a:ext cx="10360152" cy="5147100"/>
          </a:xfrm>
        </p:spPr>
        <p:txBody>
          <a:bodyPr/>
          <a:lstStyle/>
          <a:p>
            <a:pPr marL="514350" indent="-514350">
              <a:buFont typeface="+mj-lt"/>
              <a:buAutoNum type="arabicPeriod" startAt="7"/>
            </a:pPr>
            <a:endParaRPr lang="en-US" sz="2000" dirty="0">
              <a:latin typeface="+mj-lt"/>
            </a:endParaRPr>
          </a:p>
          <a:p>
            <a:pPr marL="0" indent="0">
              <a:buNone/>
            </a:pPr>
            <a:r>
              <a:rPr lang="en-US" sz="2000" dirty="0">
                <a:latin typeface="+mj-lt"/>
              </a:rPr>
              <a:t>In conclusion, our project focuses on developing robust image watermarking techniques tailored for telemedicine. Ensuring secure transmission and confidentiality of medical images is vital for patient privacy and data integrity. While we didn't use Singular Value Decomposition (SVD), we explored Discrete Wavelet Transform (DWT), histogram shifting, and Arnold's Cat Map for embedding imperceptible watermarks in medical images. Our experiments demonstrate these methods maintain visual fidelity and diagnostic integrity, while resisting attacks like compression, noise, and cropping. </a:t>
            </a:r>
          </a:p>
          <a:p>
            <a:pPr marL="0" indent="0">
              <a:buNone/>
            </a:pPr>
            <a:endParaRPr lang="en-US" sz="2000" dirty="0">
              <a:latin typeface="+mj-lt"/>
            </a:endParaRPr>
          </a:p>
          <a:p>
            <a:pPr marL="0" indent="0">
              <a:buNone/>
            </a:pPr>
            <a:r>
              <a:rPr lang="en-US" sz="2000" dirty="0">
                <a:latin typeface="+mj-lt"/>
              </a:rPr>
              <a:t>By refining these techniques and evaluating them with metrics like Peak Signal-to-Noise Ratio (PSNR), we balance imperceptibility and robustness, offering secure solutions for telemedicine. Our research contributes to the secure transmission of medical images, fostering trust among healthcare providers and patients, and enhancing the quality of telemedicine services.</a:t>
            </a:r>
          </a:p>
        </p:txBody>
      </p:sp>
      <p:sp>
        <p:nvSpPr>
          <p:cNvPr id="4" name="Slide Number Placeholder 3">
            <a:extLst>
              <a:ext uri="{FF2B5EF4-FFF2-40B4-BE49-F238E27FC236}">
                <a16:creationId xmlns:a16="http://schemas.microsoft.com/office/drawing/2014/main" id="{28730E47-29B2-E77C-6A30-203CFDB1597F}"/>
              </a:ext>
            </a:extLst>
          </p:cNvPr>
          <p:cNvSpPr>
            <a:spLocks noGrp="1"/>
          </p:cNvSpPr>
          <p:nvPr>
            <p:ph type="sldNum" sz="quarter" idx="12"/>
          </p:nvPr>
        </p:nvSpPr>
        <p:spPr/>
        <p:txBody>
          <a:bodyPr/>
          <a:lstStyle/>
          <a:p>
            <a:fld id="{8D0AFDD5-844D-364D-8AEC-50CF4D36D55D}" type="slidenum">
              <a:rPr lang="en-US" noProof="0" smtClean="0"/>
              <a:t>41</a:t>
            </a:fld>
            <a:endParaRPr lang="en-US" noProof="0"/>
          </a:p>
        </p:txBody>
      </p:sp>
      <p:sp>
        <p:nvSpPr>
          <p:cNvPr id="5" name="Footer Placeholder 4">
            <a:extLst>
              <a:ext uri="{FF2B5EF4-FFF2-40B4-BE49-F238E27FC236}">
                <a16:creationId xmlns:a16="http://schemas.microsoft.com/office/drawing/2014/main" id="{CDB926C9-BFDA-9459-F69E-B28E1F9EBD8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80FB603-85E9-9412-890B-CAB3D21E6DA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4193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A0DDC8-62AB-9E43-5390-EE1B9900347A}"/>
              </a:ext>
            </a:extLst>
          </p:cNvPr>
          <p:cNvSpPr>
            <a:spLocks noGrp="1"/>
          </p:cNvSpPr>
          <p:nvPr>
            <p:ph type="sldNum" sz="quarter" idx="12"/>
          </p:nvPr>
        </p:nvSpPr>
        <p:spPr/>
        <p:txBody>
          <a:bodyPr/>
          <a:lstStyle/>
          <a:p>
            <a:fld id="{8D0AFDD5-844D-364D-8AEC-50CF4D36D55D}" type="slidenum">
              <a:rPr lang="en-US" noProof="0" smtClean="0"/>
              <a:t>42</a:t>
            </a:fld>
            <a:endParaRPr lang="en-US" noProof="0"/>
          </a:p>
        </p:txBody>
      </p:sp>
      <p:sp>
        <p:nvSpPr>
          <p:cNvPr id="3" name="Footer Placeholder 2">
            <a:extLst>
              <a:ext uri="{FF2B5EF4-FFF2-40B4-BE49-F238E27FC236}">
                <a16:creationId xmlns:a16="http://schemas.microsoft.com/office/drawing/2014/main" id="{F4F45BE5-2AC3-AAB1-B290-AEB2A773D4F7}"/>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1F221ADC-E45A-0C7C-6814-A302992B4973}"/>
              </a:ext>
            </a:extLst>
          </p:cNvPr>
          <p:cNvSpPr>
            <a:spLocks noGrp="1"/>
          </p:cNvSpPr>
          <p:nvPr>
            <p:ph type="dt" sz="half" idx="10"/>
          </p:nvPr>
        </p:nvSpPr>
        <p:spPr/>
        <p:txBody>
          <a:bodyPr/>
          <a:lstStyle/>
          <a:p>
            <a:r>
              <a:rPr lang="en-US" noProof="0"/>
              <a:t>20XX</a:t>
            </a:r>
          </a:p>
        </p:txBody>
      </p:sp>
      <p:sp>
        <p:nvSpPr>
          <p:cNvPr id="5" name="Title 1">
            <a:extLst>
              <a:ext uri="{FF2B5EF4-FFF2-40B4-BE49-F238E27FC236}">
                <a16:creationId xmlns:a16="http://schemas.microsoft.com/office/drawing/2014/main" id="{98176B8B-BEFC-04EE-8805-E25EEAC3B632}"/>
              </a:ext>
            </a:extLst>
          </p:cNvPr>
          <p:cNvSpPr txBox="1">
            <a:spLocks/>
          </p:cNvSpPr>
          <p:nvPr/>
        </p:nvSpPr>
        <p:spPr>
          <a:xfrm>
            <a:off x="2572512" y="2443062"/>
            <a:ext cx="6110343" cy="1289842"/>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5400" dirty="0"/>
              <a:t>Thank You</a:t>
            </a:r>
            <a:endParaRPr lang="en-US" dirty="0"/>
          </a:p>
        </p:txBody>
      </p:sp>
    </p:spTree>
    <p:extLst>
      <p:ext uri="{BB962C8B-B14F-4D97-AF65-F5344CB8AC3E}">
        <p14:creationId xmlns:p14="http://schemas.microsoft.com/office/powerpoint/2010/main" val="3406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570" r="26570"/>
          <a:stretch/>
        </p:blipFill>
        <p:spPr/>
      </p:pic>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322729" y="2334947"/>
            <a:ext cx="6110343" cy="2624328"/>
          </a:xfrm>
        </p:spPr>
        <p:txBody>
          <a:bodyPr/>
          <a:lstStyle/>
          <a:p>
            <a:r>
              <a:rPr lang="en-US" dirty="0"/>
              <a:t>Area of </a:t>
            </a:r>
            <a:r>
              <a:rPr lang="en-US" sz="4400" dirty="0"/>
              <a:t>Steganography</a:t>
            </a:r>
            <a:endParaRPr lang="en-US" dirty="0"/>
          </a:p>
        </p:txBody>
      </p:sp>
    </p:spTree>
    <p:extLst>
      <p:ext uri="{BB962C8B-B14F-4D97-AF65-F5344CB8AC3E}">
        <p14:creationId xmlns:p14="http://schemas.microsoft.com/office/powerpoint/2010/main" val="37522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2" y="210208"/>
            <a:ext cx="9912096" cy="1014984"/>
          </a:xfrm>
        </p:spPr>
        <p:txBody>
          <a:bodyPr/>
          <a:lstStyle/>
          <a:p>
            <a:pPr algn="l"/>
            <a:r>
              <a:rPr lang="en-US" sz="4800" dirty="0"/>
              <a:t>What is Steganography </a:t>
            </a:r>
            <a:r>
              <a:rPr lang="en-US" sz="4800" dirty="0">
                <a:latin typeface="Algerian" panose="04020705040A02060702" pitchFamily="82" charset="0"/>
              </a:rPr>
              <a: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031F3BDC-0B14-CD7C-7CE3-099262980EED}"/>
              </a:ext>
            </a:extLst>
          </p:cNvPr>
          <p:cNvSpPr>
            <a:spLocks noGrp="1"/>
          </p:cNvSpPr>
          <p:nvPr>
            <p:ph idx="1"/>
          </p:nvPr>
        </p:nvSpPr>
        <p:spPr>
          <a:xfrm>
            <a:off x="484632" y="1348740"/>
            <a:ext cx="11000232" cy="1911096"/>
          </a:xfrm>
        </p:spPr>
        <p:txBody>
          <a:bodyPr/>
          <a:lstStyle/>
          <a:p>
            <a:r>
              <a:rPr lang="en-US" sz="2000" dirty="0">
                <a:latin typeface="+mj-lt"/>
              </a:rPr>
              <a:t>Steganography is the practice of hiding information within other seemingly ordinary messages or media. The word “Steganography” is made from two Greek words: "</a:t>
            </a:r>
            <a:r>
              <a:rPr lang="en-US" sz="2000" dirty="0" err="1">
                <a:latin typeface="+mj-lt"/>
              </a:rPr>
              <a:t>steganos</a:t>
            </a:r>
            <a:r>
              <a:rPr lang="en-US" sz="2000" dirty="0">
                <a:latin typeface="+mj-lt"/>
              </a:rPr>
              <a:t>," meaning covered, and "</a:t>
            </a:r>
            <a:r>
              <a:rPr lang="en-US" sz="2000" dirty="0" err="1">
                <a:latin typeface="+mj-lt"/>
              </a:rPr>
              <a:t>graphein</a:t>
            </a:r>
            <a:r>
              <a:rPr lang="en-US" sz="2000" dirty="0">
                <a:latin typeface="+mj-lt"/>
              </a:rPr>
              <a:t>," meaning writing.</a:t>
            </a:r>
          </a:p>
          <a:p>
            <a:r>
              <a:rPr lang="en-US" sz="2000" dirty="0">
                <a:latin typeface="+mj-lt"/>
              </a:rPr>
              <a:t>In simple terms, this technique actively hides data to make it hard to find, ensuring only the chosen recipient knows it exists</a:t>
            </a:r>
            <a:r>
              <a:rPr lang="en-US" dirty="0"/>
              <a:t>.</a:t>
            </a:r>
            <a:endParaRPr lang="en-IN" dirty="0"/>
          </a:p>
        </p:txBody>
      </p:sp>
      <p:sp>
        <p:nvSpPr>
          <p:cNvPr id="8" name="Title 16">
            <a:extLst>
              <a:ext uri="{FF2B5EF4-FFF2-40B4-BE49-F238E27FC236}">
                <a16:creationId xmlns:a16="http://schemas.microsoft.com/office/drawing/2014/main" id="{6EB755DA-4D21-951D-E369-B56CE9E29AF0}"/>
              </a:ext>
            </a:extLst>
          </p:cNvPr>
          <p:cNvSpPr txBox="1">
            <a:spLocks/>
          </p:cNvSpPr>
          <p:nvPr/>
        </p:nvSpPr>
        <p:spPr>
          <a:xfrm>
            <a:off x="484632" y="3429000"/>
            <a:ext cx="9912096" cy="101498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US" sz="4800" dirty="0"/>
              <a:t>How Steganography Works </a:t>
            </a:r>
            <a:r>
              <a:rPr lang="en-US" sz="4800" dirty="0">
                <a:latin typeface="Algerian" panose="04020705040A02060702" pitchFamily="82" charset="0"/>
              </a:rPr>
              <a:t>?</a:t>
            </a:r>
          </a:p>
        </p:txBody>
      </p:sp>
      <p:sp>
        <p:nvSpPr>
          <p:cNvPr id="9" name="Text Placeholder 7">
            <a:extLst>
              <a:ext uri="{FF2B5EF4-FFF2-40B4-BE49-F238E27FC236}">
                <a16:creationId xmlns:a16="http://schemas.microsoft.com/office/drawing/2014/main" id="{371D6AF3-491D-63B8-A503-AA5201C24F8F}"/>
              </a:ext>
            </a:extLst>
          </p:cNvPr>
          <p:cNvSpPr txBox="1">
            <a:spLocks/>
          </p:cNvSpPr>
          <p:nvPr/>
        </p:nvSpPr>
        <p:spPr>
          <a:xfrm>
            <a:off x="484632" y="4498310"/>
            <a:ext cx="10062638" cy="17206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Steganography works by embedding hidden information into an ordinary file or communication channel. To encode secret data, one might alter specific bits in an image or embed a hidden message within the noise of an audio file. The goal is to make the presence of the hidden data undetectable to casual observers or automated analysis.</a:t>
            </a:r>
            <a:endParaRPr lang="en-IN" sz="2000" dirty="0">
              <a:latin typeface="+mj-lt"/>
            </a:endParaRPr>
          </a:p>
        </p:txBody>
      </p:sp>
    </p:spTree>
    <p:extLst>
      <p:ext uri="{BB962C8B-B14F-4D97-AF65-F5344CB8AC3E}">
        <p14:creationId xmlns:p14="http://schemas.microsoft.com/office/powerpoint/2010/main" val="283108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1" y="425361"/>
            <a:ext cx="11176657" cy="1014984"/>
          </a:xfrm>
        </p:spPr>
        <p:txBody>
          <a:bodyPr/>
          <a:lstStyle/>
          <a:p>
            <a:pPr algn="l"/>
            <a:r>
              <a:rPr lang="en-US" sz="3600" dirty="0"/>
              <a:t>What Are the Different Types of Steganography Used Today </a:t>
            </a:r>
            <a:r>
              <a:rPr lang="en-US" sz="3600" dirty="0">
                <a:latin typeface="Algerian" panose="04020705040A02060702" pitchFamily="82" charset="0"/>
              </a:rPr>
              <a:t>? </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484631" y="2091554"/>
            <a:ext cx="8896037" cy="72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400" dirty="0">
                <a:solidFill>
                  <a:srgbClr val="000000"/>
                </a:solidFill>
                <a:latin typeface="+mj-lt"/>
              </a:rPr>
              <a:t>Modern steganography includes several types:</a:t>
            </a:r>
          </a:p>
          <a:p>
            <a:pPr marL="0" indent="0">
              <a:lnSpc>
                <a:spcPct val="120000"/>
              </a:lnSpc>
              <a:spcBef>
                <a:spcPts val="0"/>
              </a:spcBef>
              <a:buNone/>
              <a:defRPr/>
            </a:pPr>
            <a:r>
              <a:rPr lang="en-IN" sz="3200" dirty="0">
                <a:latin typeface="+mj-lt"/>
              </a:rPr>
              <a:t>          </a:t>
            </a:r>
          </a:p>
        </p:txBody>
      </p:sp>
      <p:sp>
        <p:nvSpPr>
          <p:cNvPr id="13" name="Text Placeholder 7">
            <a:extLst>
              <a:ext uri="{FF2B5EF4-FFF2-40B4-BE49-F238E27FC236}">
                <a16:creationId xmlns:a16="http://schemas.microsoft.com/office/drawing/2014/main" id="{A66C585B-44ED-A8C3-5130-45C22ADD52E6}"/>
              </a:ext>
            </a:extLst>
          </p:cNvPr>
          <p:cNvSpPr txBox="1">
            <a:spLocks/>
          </p:cNvSpPr>
          <p:nvPr/>
        </p:nvSpPr>
        <p:spPr>
          <a:xfrm>
            <a:off x="1203960" y="2613031"/>
            <a:ext cx="5411993" cy="30992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lnSpc>
                <a:spcPct val="120000"/>
              </a:lnSpc>
              <a:spcBef>
                <a:spcPts val="0"/>
              </a:spcBef>
              <a:buNone/>
              <a:defRPr/>
            </a:pPr>
            <a:endParaRPr lang="en-US" sz="1600" dirty="0">
              <a:solidFill>
                <a:srgbClr val="000000"/>
              </a:solidFill>
              <a:latin typeface="+mj-lt"/>
            </a:endParaRPr>
          </a:p>
          <a:p>
            <a:r>
              <a:rPr lang="en-IN" sz="2400" dirty="0">
                <a:latin typeface="+mj-lt"/>
              </a:rPr>
              <a:t>Text Steganography</a:t>
            </a:r>
          </a:p>
          <a:p>
            <a:r>
              <a:rPr lang="en-IN" sz="2400" dirty="0">
                <a:latin typeface="+mj-lt"/>
              </a:rPr>
              <a:t>Image Steganography</a:t>
            </a:r>
          </a:p>
          <a:p>
            <a:r>
              <a:rPr lang="en-IN" sz="2400" dirty="0">
                <a:latin typeface="+mj-lt"/>
              </a:rPr>
              <a:t>Audio Steganography</a:t>
            </a:r>
          </a:p>
          <a:p>
            <a:r>
              <a:rPr lang="en-IN" sz="2400" dirty="0">
                <a:latin typeface="+mj-lt"/>
              </a:rPr>
              <a:t>Video Steganography</a:t>
            </a:r>
          </a:p>
          <a:p>
            <a:r>
              <a:rPr lang="en-IN" sz="2400" dirty="0">
                <a:latin typeface="+mj-lt"/>
              </a:rPr>
              <a:t>Network Steganography</a:t>
            </a:r>
          </a:p>
        </p:txBody>
      </p:sp>
    </p:spTree>
    <p:extLst>
      <p:ext uri="{BB962C8B-B14F-4D97-AF65-F5344CB8AC3E}">
        <p14:creationId xmlns:p14="http://schemas.microsoft.com/office/powerpoint/2010/main" val="113462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484631" y="425361"/>
            <a:ext cx="11176657" cy="1014984"/>
          </a:xfrm>
        </p:spPr>
        <p:txBody>
          <a:bodyPr/>
          <a:lstStyle/>
          <a:p>
            <a:pPr algn="l"/>
            <a:r>
              <a:rPr lang="en-US" sz="3600" dirty="0"/>
              <a:t>How does it work </a:t>
            </a:r>
            <a:r>
              <a:rPr lang="en-US" sz="3600" dirty="0">
                <a:latin typeface="Algerian" panose="04020705040A02060702" pitchFamily="82" charset="0"/>
              </a:rPr>
              <a:t>? </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10" name="Text Placeholder 7">
            <a:extLst>
              <a:ext uri="{FF2B5EF4-FFF2-40B4-BE49-F238E27FC236}">
                <a16:creationId xmlns:a16="http://schemas.microsoft.com/office/drawing/2014/main" id="{88F548D8-81D3-4FA1-6C0B-CC7FC8D9BE4C}"/>
              </a:ext>
            </a:extLst>
          </p:cNvPr>
          <p:cNvSpPr txBox="1">
            <a:spLocks/>
          </p:cNvSpPr>
          <p:nvPr/>
        </p:nvSpPr>
        <p:spPr>
          <a:xfrm>
            <a:off x="530711" y="1329513"/>
            <a:ext cx="11176657" cy="16803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400" dirty="0">
                <a:solidFill>
                  <a:srgbClr val="000000"/>
                </a:solidFill>
              </a:rPr>
              <a:t>In memory, an image is represented as a N*M (for greyscale images) or N*M*3 (for </a:t>
            </a:r>
            <a:r>
              <a:rPr lang="en-US" sz="2400" dirty="0" err="1">
                <a:solidFill>
                  <a:srgbClr val="000000"/>
                </a:solidFill>
              </a:rPr>
              <a:t>colour</a:t>
            </a:r>
            <a:r>
              <a:rPr lang="en-US" sz="2400" dirty="0">
                <a:solidFill>
                  <a:srgbClr val="000000"/>
                </a:solidFill>
              </a:rPr>
              <a:t> images) matrix, with each entry representing the intensity value of a pixel. Image steganography embeds a message into an image by changing the values of some pixels chosen by an encryption algorithm.</a:t>
            </a:r>
          </a:p>
          <a:p>
            <a:pPr marL="0" indent="0">
              <a:lnSpc>
                <a:spcPct val="120000"/>
              </a:lnSpc>
              <a:spcBef>
                <a:spcPts val="0"/>
              </a:spcBef>
              <a:buNone/>
              <a:defRPr/>
            </a:pPr>
            <a:r>
              <a:rPr lang="en-IN" sz="3200" dirty="0"/>
              <a:t>          </a:t>
            </a:r>
          </a:p>
        </p:txBody>
      </p:sp>
      <p:pic>
        <p:nvPicPr>
          <p:cNvPr id="6" name="Picture 5">
            <a:extLst>
              <a:ext uri="{FF2B5EF4-FFF2-40B4-BE49-F238E27FC236}">
                <a16:creationId xmlns:a16="http://schemas.microsoft.com/office/drawing/2014/main" id="{63182084-919C-F410-DD53-A568E1A3049C}"/>
              </a:ext>
            </a:extLst>
          </p:cNvPr>
          <p:cNvPicPr>
            <a:picLocks noChangeAspect="1"/>
          </p:cNvPicPr>
          <p:nvPr/>
        </p:nvPicPr>
        <p:blipFill>
          <a:blip r:embed="rId2"/>
          <a:stretch>
            <a:fillRect/>
          </a:stretch>
        </p:blipFill>
        <p:spPr>
          <a:xfrm>
            <a:off x="2070914" y="3149759"/>
            <a:ext cx="8096250" cy="2914650"/>
          </a:xfrm>
          <a:prstGeom prst="rect">
            <a:avLst/>
          </a:prstGeom>
        </p:spPr>
      </p:pic>
    </p:spTree>
    <p:extLst>
      <p:ext uri="{BB962C8B-B14F-4D97-AF65-F5344CB8AC3E}">
        <p14:creationId xmlns:p14="http://schemas.microsoft.com/office/powerpoint/2010/main" val="132246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484632" y="216663"/>
            <a:ext cx="9912096" cy="1014984"/>
          </a:xfrm>
        </p:spPr>
        <p:txBody>
          <a:bodyPr/>
          <a:lstStyle/>
          <a:p>
            <a:pPr algn="l"/>
            <a:r>
              <a:rPr lang="en-US" sz="4000" dirty="0">
                <a:latin typeface="Century Gothic" panose="020B0502020202020204" pitchFamily="34" charset="0"/>
              </a:rPr>
              <a:t>Applications of Steganography</a:t>
            </a:r>
            <a:endParaRPr lang="en-US" sz="4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9</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5A6689BD-779A-C3D8-2ED7-32933A8FDA1A}"/>
              </a:ext>
            </a:extLst>
          </p:cNvPr>
          <p:cNvSpPr>
            <a:spLocks noGrp="1"/>
          </p:cNvSpPr>
          <p:nvPr>
            <p:ph idx="1"/>
          </p:nvPr>
        </p:nvSpPr>
        <p:spPr>
          <a:xfrm>
            <a:off x="484632" y="1794416"/>
            <a:ext cx="11000232" cy="4160520"/>
          </a:xfrm>
        </p:spPr>
        <p:txBody>
          <a:bodyPr/>
          <a:lstStyle/>
          <a:p>
            <a:pPr>
              <a:buFont typeface="Wingdings" panose="05000000000000000000" pitchFamily="2" charset="2"/>
              <a:buChar char="§"/>
            </a:pPr>
            <a:r>
              <a:rPr lang="en-IN" sz="2400" dirty="0"/>
              <a:t>Secure Communication</a:t>
            </a:r>
          </a:p>
          <a:p>
            <a:pPr>
              <a:buFont typeface="Wingdings" panose="05000000000000000000" pitchFamily="2" charset="2"/>
              <a:buChar char="§"/>
            </a:pPr>
            <a:r>
              <a:rPr lang="en-IN" sz="2400" dirty="0"/>
              <a:t>Digital Watermarking</a:t>
            </a:r>
          </a:p>
          <a:p>
            <a:pPr>
              <a:buFont typeface="Wingdings" panose="05000000000000000000" pitchFamily="2" charset="2"/>
              <a:buChar char="§"/>
            </a:pPr>
            <a:r>
              <a:rPr lang="en-IN" sz="2400" dirty="0"/>
              <a:t>Cybersecurity</a:t>
            </a:r>
          </a:p>
          <a:p>
            <a:pPr>
              <a:buFont typeface="Wingdings" panose="05000000000000000000" pitchFamily="2" charset="2"/>
              <a:buChar char="§"/>
            </a:pPr>
            <a:r>
              <a:rPr lang="en-IN" sz="2400" dirty="0"/>
              <a:t>Covert Operations and Espionage</a:t>
            </a:r>
          </a:p>
          <a:p>
            <a:pPr>
              <a:buFont typeface="Wingdings" panose="05000000000000000000" pitchFamily="2" charset="2"/>
              <a:buChar char="§"/>
            </a:pPr>
            <a:r>
              <a:rPr lang="en-IN" sz="2400" dirty="0"/>
              <a:t>Anti-Censorship and Privacy Protection</a:t>
            </a:r>
          </a:p>
          <a:p>
            <a:pPr>
              <a:buFont typeface="Wingdings" panose="05000000000000000000" pitchFamily="2" charset="2"/>
              <a:buChar char="§"/>
            </a:pPr>
            <a:r>
              <a:rPr lang="en-IN" sz="2400" dirty="0"/>
              <a:t>Data Exfiltration Prevention</a:t>
            </a:r>
          </a:p>
        </p:txBody>
      </p:sp>
      <p:graphicFrame>
        <p:nvGraphicFramePr>
          <p:cNvPr id="13" name="Diagram 12">
            <a:extLst>
              <a:ext uri="{FF2B5EF4-FFF2-40B4-BE49-F238E27FC236}">
                <a16:creationId xmlns:a16="http://schemas.microsoft.com/office/drawing/2014/main" id="{251D27FC-52A0-FB5C-2F43-4F9D45D36534}"/>
              </a:ext>
            </a:extLst>
          </p:cNvPr>
          <p:cNvGraphicFramePr/>
          <p:nvPr>
            <p:extLst>
              <p:ext uri="{D42A27DB-BD31-4B8C-83A1-F6EECF244321}">
                <p14:modId xmlns:p14="http://schemas.microsoft.com/office/powerpoint/2010/main" val="1868726182"/>
              </p:ext>
            </p:extLst>
          </p:nvPr>
        </p:nvGraphicFramePr>
        <p:xfrm>
          <a:off x="4063999" y="365450"/>
          <a:ext cx="8597751" cy="5820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02344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772</TotalTime>
  <Words>3175</Words>
  <Application>Microsoft Office PowerPoint</Application>
  <PresentationFormat>Widescreen</PresentationFormat>
  <Paragraphs>426</Paragraphs>
  <Slides>42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Algerian</vt:lpstr>
      <vt:lpstr>Arial</vt:lpstr>
      <vt:lpstr>Calibri</vt:lpstr>
      <vt:lpstr>Century</vt:lpstr>
      <vt:lpstr>Century Gothic</vt:lpstr>
      <vt:lpstr>Karla</vt:lpstr>
      <vt:lpstr>Univers Condensed Light</vt:lpstr>
      <vt:lpstr>Wingdings</vt:lpstr>
      <vt:lpstr>Office Theme</vt:lpstr>
      <vt:lpstr>A Wavelet-Based Approach for Authenticating Medical Images and Extracting Patient Information</vt:lpstr>
      <vt:lpstr>Context</vt:lpstr>
      <vt:lpstr>Context</vt:lpstr>
      <vt:lpstr>PowerPoint Presentation</vt:lpstr>
      <vt:lpstr>Area of Steganography</vt:lpstr>
      <vt:lpstr>What is Steganography ?</vt:lpstr>
      <vt:lpstr>What Are the Different Types of Steganography Used Today ? </vt:lpstr>
      <vt:lpstr>How does it work ? </vt:lpstr>
      <vt:lpstr>Applications of Steganography</vt:lpstr>
      <vt:lpstr>Applications In medical Domain</vt:lpstr>
      <vt:lpstr>Experiment Domain</vt:lpstr>
      <vt:lpstr>Discrete Wavelet Transform (DWT)</vt:lpstr>
      <vt:lpstr>Histogram shifting</vt:lpstr>
      <vt:lpstr>PowerPoint Presentation</vt:lpstr>
      <vt:lpstr>Arnold’s Cat Map</vt:lpstr>
      <vt:lpstr>PowerPoint Presentation</vt:lpstr>
      <vt:lpstr>Performance Evaluation Techniques</vt:lpstr>
      <vt:lpstr>Literature Survey</vt:lpstr>
      <vt:lpstr>PowerPoint Presentation</vt:lpstr>
      <vt:lpstr>PowerPoint Presentation</vt:lpstr>
      <vt:lpstr>PowerPoint Presentation</vt:lpstr>
      <vt:lpstr>PowerPoint Presentation</vt:lpstr>
      <vt:lpstr>Proposed  Method</vt:lpstr>
      <vt:lpstr>Watermarking Medical images is crucial for protecting patient’s information. For watermark embedding Histogram Equalization has been proposed. To enhance the security we have used two different methods DWT, Arnold cat Map.  All have been experimented with SIPI and medical images.</vt:lpstr>
      <vt:lpstr>PowerPoint Presentation</vt:lpstr>
      <vt:lpstr>PowerPoint Presentation</vt:lpstr>
      <vt:lpstr>PowerPoint Presentation</vt:lpstr>
      <vt:lpstr>Experiment &amp; Result</vt:lpstr>
      <vt:lpstr>PowerPoint Presentation</vt:lpstr>
      <vt:lpstr>PowerPoint Presentation</vt:lpstr>
      <vt:lpstr>Sample Experiment</vt:lpstr>
      <vt:lpstr>PowerPoint Presentation</vt:lpstr>
      <vt:lpstr>PowerPoint Presentation</vt:lpstr>
      <vt:lpstr>Comparison</vt:lpstr>
      <vt:lpstr>PowerPoint Presentation</vt:lpstr>
      <vt:lpstr>PowerPoint Presentation</vt:lpstr>
      <vt:lpstr>References</vt:lpstr>
      <vt:lpstr>Meghana, Umesh D R , “Image Steganography based on Histogram Shifting” in IJREAM, ISSN:2454-9150, Vol- 05, Issue- 02, pp. 654-657.(2019)</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Medical Image Embedding via DWT and Histogram Shifting Utilizing Arnold's Cat Map Transform</dc:title>
  <dc:creator>Jit Malla</dc:creator>
  <cp:lastModifiedBy>Jit Malla</cp:lastModifiedBy>
  <cp:revision>8</cp:revision>
  <dcterms:created xsi:type="dcterms:W3CDTF">2024-05-20T07:17:22Z</dcterms:created>
  <dcterms:modified xsi:type="dcterms:W3CDTF">2024-07-03T15:29:54Z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